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62" r:id="rId3"/>
    <p:sldId id="257" r:id="rId4"/>
    <p:sldId id="258" r:id="rId5"/>
    <p:sldId id="259" r:id="rId6"/>
    <p:sldId id="261" r:id="rId7"/>
    <p:sldId id="260" r:id="rId8"/>
    <p:sldId id="271" r:id="rId9"/>
    <p:sldId id="289" r:id="rId10"/>
    <p:sldId id="278" r:id="rId11"/>
    <p:sldId id="290" r:id="rId12"/>
    <p:sldId id="291" r:id="rId13"/>
    <p:sldId id="292" r:id="rId14"/>
    <p:sldId id="280" r:id="rId15"/>
    <p:sldId id="281" r:id="rId16"/>
    <p:sldId id="282" r:id="rId17"/>
    <p:sldId id="283" r:id="rId18"/>
    <p:sldId id="284" r:id="rId19"/>
    <p:sldId id="285" r:id="rId20"/>
    <p:sldId id="286" r:id="rId21"/>
    <p:sldId id="287" r:id="rId22"/>
    <p:sldId id="279" r:id="rId23"/>
    <p:sldId id="274" r:id="rId24"/>
    <p:sldId id="276" r:id="rId25"/>
    <p:sldId id="275" r:id="rId26"/>
    <p:sldId id="269" r:id="rId27"/>
    <p:sldId id="263" r:id="rId28"/>
    <p:sldId id="265" r:id="rId29"/>
    <p:sldId id="266" r:id="rId30"/>
    <p:sldId id="267" r:id="rId31"/>
    <p:sldId id="268" r:id="rId32"/>
    <p:sldId id="270" r:id="rId33"/>
    <p:sldId id="28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60"/>
  </p:normalViewPr>
  <p:slideViewPr>
    <p:cSldViewPr>
      <p:cViewPr varScale="1">
        <p:scale>
          <a:sx n="83" d="100"/>
          <a:sy n="83" d="100"/>
        </p:scale>
        <p:origin x="-1397"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BC0713-9E2E-4A20-9708-7D971DCE0DC4}"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BC0713-9E2E-4A20-9708-7D971DCE0DC4}"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BC0713-9E2E-4A20-9708-7D971DCE0DC4}"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BC0713-9E2E-4A20-9708-7D971DCE0DC4}"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BC0713-9E2E-4A20-9708-7D971DCE0DC4}"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BC0713-9E2E-4A20-9708-7D971DCE0DC4}" type="datetimeFigureOut">
              <a:rPr lang="en-US" smtClean="0"/>
              <a:pPr/>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BC0713-9E2E-4A20-9708-7D971DCE0DC4}" type="datetimeFigureOut">
              <a:rPr lang="en-US" smtClean="0"/>
              <a:pPr/>
              <a:t>4/21/2020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BC0713-9E2E-4A20-9708-7D971DCE0DC4}" type="datetimeFigureOut">
              <a:rPr lang="en-US" smtClean="0"/>
              <a:pPr/>
              <a:t>4/21/2020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BC0713-9E2E-4A20-9708-7D971DCE0DC4}" type="datetimeFigureOut">
              <a:rPr lang="en-US" smtClean="0"/>
              <a:pPr/>
              <a:t>4/21/2020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C0713-9E2E-4A20-9708-7D971DCE0DC4}" type="datetimeFigureOut">
              <a:rPr lang="en-US" smtClean="0"/>
              <a:pPr/>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C0713-9E2E-4A20-9708-7D971DCE0DC4}" type="datetimeFigureOut">
              <a:rPr lang="en-US" smtClean="0"/>
              <a:pPr/>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95474-2716-48C7-A36D-6894511833C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C0713-9E2E-4A20-9708-7D971DCE0DC4}" type="datetimeFigureOut">
              <a:rPr lang="en-US" smtClean="0"/>
              <a:pPr/>
              <a:t>4/21/2020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95474-2716-48C7-A36D-6894511833C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omar178/Emotion-recogniti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2"/>
          <p:cNvPicPr>
            <a:picLocks noChangeAspect="1" noChangeArrowheads="1"/>
          </p:cNvPicPr>
          <p:nvPr/>
        </p:nvPicPr>
        <p:blipFill>
          <a:blip r:embed="rId2" cstate="print"/>
          <a:srcRect/>
          <a:stretch>
            <a:fillRect/>
          </a:stretch>
        </p:blipFill>
        <p:spPr bwMode="auto">
          <a:xfrm>
            <a:off x="3810000" y="381000"/>
            <a:ext cx="1425575" cy="1341438"/>
          </a:xfrm>
          <a:prstGeom prst="rect">
            <a:avLst/>
          </a:prstGeom>
          <a:noFill/>
        </p:spPr>
      </p:pic>
      <p:sp>
        <p:nvSpPr>
          <p:cNvPr id="1029" name="Rectangle 5"/>
          <p:cNvSpPr>
            <a:spLocks noChangeArrowheads="1"/>
          </p:cNvSpPr>
          <p:nvPr/>
        </p:nvSpPr>
        <p:spPr bwMode="auto">
          <a:xfrm>
            <a:off x="0" y="179863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ea typeface="Calibri" pitchFamily="34" charset="0"/>
                <a:cs typeface="Times New Roman" pitchFamily="18" charset="0"/>
              </a:rPr>
              <a:t>RAJIV GANDHI PROUDYOGIKI VISHWAVIDYALAYA, </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ea typeface="Calibri" pitchFamily="34" charset="0"/>
                <a:cs typeface="Times New Roman" pitchFamily="18" charset="0"/>
              </a:rPr>
              <a:t>BHOPAL (M.P.)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0" name="Rectangle 6"/>
          <p:cNvSpPr>
            <a:spLocks noChangeArrowheads="1"/>
          </p:cNvSpPr>
          <p:nvPr/>
        </p:nvSpPr>
        <p:spPr bwMode="auto">
          <a:xfrm>
            <a:off x="0" y="2362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A Major Project Report on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FACIAL EMOTION ANALYSIS SYSTEM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1" name="Rectangle 7"/>
          <p:cNvSpPr>
            <a:spLocks noChangeArrowheads="1"/>
          </p:cNvSpPr>
          <p:nvPr/>
        </p:nvSpPr>
        <p:spPr bwMode="auto">
          <a:xfrm>
            <a:off x="152400" y="2958152"/>
            <a:ext cx="89916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Submitted By</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Sameer</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Ansari</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(0827CS171187)</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Shubham</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Chandrol</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(0875CS171207)</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Tanish</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Verma</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(0875CS171223)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4114800"/>
            <a:ext cx="8895384" cy="110799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Guided By:      						 	Supervised By:</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Ms. </a:t>
            </a: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Nidhi</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Nigam 	                      		 			Mr. Anil </a:t>
            </a: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Patidar</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Assistant Professor							Assistant Professor</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32" name="Picture 2" descr="logo"/>
          <p:cNvPicPr>
            <a:picLocks noChangeAspect="1" noChangeArrowheads="1"/>
          </p:cNvPicPr>
          <p:nvPr/>
        </p:nvPicPr>
        <p:blipFill>
          <a:blip r:embed="rId3" cstate="print"/>
          <a:srcRect/>
          <a:stretch>
            <a:fillRect/>
          </a:stretch>
        </p:blipFill>
        <p:spPr bwMode="auto">
          <a:xfrm>
            <a:off x="4267200" y="4724400"/>
            <a:ext cx="1171575" cy="942975"/>
          </a:xfrm>
          <a:prstGeom prst="rect">
            <a:avLst/>
          </a:prstGeom>
          <a:noFill/>
        </p:spPr>
      </p:pic>
      <p:sp>
        <p:nvSpPr>
          <p:cNvPr id="1034" name="Rectangle 10"/>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										Assistant Professor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5" name="Rectangle 11"/>
          <p:cNvSpPr>
            <a:spLocks noChangeArrowheads="1"/>
          </p:cNvSpPr>
          <p:nvPr/>
        </p:nvSpPr>
        <p:spPr bwMode="auto">
          <a:xfrm>
            <a:off x="0" y="60960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720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DEPARTMENT OF COMPUTER SCIENCE &amp; ENGINEERING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AITR INDORE (M.P.) 452020</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2019-2020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Process Flow</a:t>
            </a:r>
            <a:endParaRPr lang="en-US" b="1" u="sng" dirty="0"/>
          </a:p>
        </p:txBody>
      </p:sp>
      <p:grpSp>
        <p:nvGrpSpPr>
          <p:cNvPr id="1055" name="Group 31"/>
          <p:cNvGrpSpPr>
            <a:grpSpLocks/>
          </p:cNvGrpSpPr>
          <p:nvPr/>
        </p:nvGrpSpPr>
        <p:grpSpPr bwMode="auto">
          <a:xfrm>
            <a:off x="1447800" y="1524000"/>
            <a:ext cx="6629400" cy="1066800"/>
            <a:chOff x="1880" y="238"/>
            <a:chExt cx="8290" cy="879"/>
          </a:xfrm>
        </p:grpSpPr>
        <p:sp>
          <p:nvSpPr>
            <p:cNvPr id="1056" name="Freeform 32"/>
            <p:cNvSpPr>
              <a:spLocks/>
            </p:cNvSpPr>
            <p:nvPr/>
          </p:nvSpPr>
          <p:spPr bwMode="auto">
            <a:xfrm>
              <a:off x="1890" y="308"/>
              <a:ext cx="1465" cy="740"/>
            </a:xfrm>
            <a:custGeom>
              <a:avLst/>
              <a:gdLst/>
              <a:ahLst/>
              <a:cxnLst>
                <a:cxn ang="0">
                  <a:pos x="1343" y="0"/>
                </a:cxn>
                <a:cxn ang="0">
                  <a:pos x="122" y="0"/>
                </a:cxn>
                <a:cxn ang="0">
                  <a:pos x="75" y="10"/>
                </a:cxn>
                <a:cxn ang="0">
                  <a:pos x="36" y="36"/>
                </a:cxn>
                <a:cxn ang="0">
                  <a:pos x="10" y="75"/>
                </a:cxn>
                <a:cxn ang="0">
                  <a:pos x="0" y="123"/>
                </a:cxn>
                <a:cxn ang="0">
                  <a:pos x="0" y="616"/>
                </a:cxn>
                <a:cxn ang="0">
                  <a:pos x="10" y="664"/>
                </a:cxn>
                <a:cxn ang="0">
                  <a:pos x="36" y="703"/>
                </a:cxn>
                <a:cxn ang="0">
                  <a:pos x="75" y="730"/>
                </a:cxn>
                <a:cxn ang="0">
                  <a:pos x="122" y="739"/>
                </a:cxn>
                <a:cxn ang="0">
                  <a:pos x="1343" y="739"/>
                </a:cxn>
                <a:cxn ang="0">
                  <a:pos x="1390" y="730"/>
                </a:cxn>
                <a:cxn ang="0">
                  <a:pos x="1429" y="703"/>
                </a:cxn>
                <a:cxn ang="0">
                  <a:pos x="1455" y="664"/>
                </a:cxn>
                <a:cxn ang="0">
                  <a:pos x="1465" y="616"/>
                </a:cxn>
                <a:cxn ang="0">
                  <a:pos x="1465" y="123"/>
                </a:cxn>
                <a:cxn ang="0">
                  <a:pos x="1455" y="75"/>
                </a:cxn>
                <a:cxn ang="0">
                  <a:pos x="1429" y="36"/>
                </a:cxn>
                <a:cxn ang="0">
                  <a:pos x="1390" y="10"/>
                </a:cxn>
                <a:cxn ang="0">
                  <a:pos x="1343" y="0"/>
                </a:cxn>
              </a:cxnLst>
              <a:rect l="0" t="0" r="r" b="b"/>
              <a:pathLst>
                <a:path w="1465" h="740">
                  <a:moveTo>
                    <a:pt x="1343" y="0"/>
                  </a:moveTo>
                  <a:lnTo>
                    <a:pt x="122" y="0"/>
                  </a:lnTo>
                  <a:lnTo>
                    <a:pt x="75" y="10"/>
                  </a:lnTo>
                  <a:lnTo>
                    <a:pt x="36" y="36"/>
                  </a:lnTo>
                  <a:lnTo>
                    <a:pt x="10" y="75"/>
                  </a:lnTo>
                  <a:lnTo>
                    <a:pt x="0" y="123"/>
                  </a:lnTo>
                  <a:lnTo>
                    <a:pt x="0" y="616"/>
                  </a:lnTo>
                  <a:lnTo>
                    <a:pt x="10" y="664"/>
                  </a:lnTo>
                  <a:lnTo>
                    <a:pt x="36" y="703"/>
                  </a:lnTo>
                  <a:lnTo>
                    <a:pt x="75" y="730"/>
                  </a:lnTo>
                  <a:lnTo>
                    <a:pt x="122" y="739"/>
                  </a:lnTo>
                  <a:lnTo>
                    <a:pt x="1343" y="739"/>
                  </a:lnTo>
                  <a:lnTo>
                    <a:pt x="1390" y="730"/>
                  </a:lnTo>
                  <a:lnTo>
                    <a:pt x="1429" y="703"/>
                  </a:lnTo>
                  <a:lnTo>
                    <a:pt x="1455" y="664"/>
                  </a:lnTo>
                  <a:lnTo>
                    <a:pt x="1465" y="616"/>
                  </a:lnTo>
                  <a:lnTo>
                    <a:pt x="1465" y="123"/>
                  </a:lnTo>
                  <a:lnTo>
                    <a:pt x="1455" y="75"/>
                  </a:lnTo>
                  <a:lnTo>
                    <a:pt x="1429" y="36"/>
                  </a:lnTo>
                  <a:lnTo>
                    <a:pt x="1390" y="10"/>
                  </a:lnTo>
                  <a:lnTo>
                    <a:pt x="1343"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1890" y="308"/>
              <a:ext cx="1465" cy="740"/>
            </a:xfrm>
            <a:custGeom>
              <a:avLst/>
              <a:gdLst/>
              <a:ahLst/>
              <a:cxnLst>
                <a:cxn ang="0">
                  <a:pos x="0" y="123"/>
                </a:cxn>
                <a:cxn ang="0">
                  <a:pos x="10" y="75"/>
                </a:cxn>
                <a:cxn ang="0">
                  <a:pos x="36" y="36"/>
                </a:cxn>
                <a:cxn ang="0">
                  <a:pos x="75" y="10"/>
                </a:cxn>
                <a:cxn ang="0">
                  <a:pos x="122" y="0"/>
                </a:cxn>
                <a:cxn ang="0">
                  <a:pos x="1343" y="0"/>
                </a:cxn>
                <a:cxn ang="0">
                  <a:pos x="1390" y="10"/>
                </a:cxn>
                <a:cxn ang="0">
                  <a:pos x="1429" y="36"/>
                </a:cxn>
                <a:cxn ang="0">
                  <a:pos x="1455" y="75"/>
                </a:cxn>
                <a:cxn ang="0">
                  <a:pos x="1465" y="123"/>
                </a:cxn>
                <a:cxn ang="0">
                  <a:pos x="1465" y="616"/>
                </a:cxn>
                <a:cxn ang="0">
                  <a:pos x="1455" y="664"/>
                </a:cxn>
                <a:cxn ang="0">
                  <a:pos x="1429" y="703"/>
                </a:cxn>
                <a:cxn ang="0">
                  <a:pos x="1390" y="730"/>
                </a:cxn>
                <a:cxn ang="0">
                  <a:pos x="1343" y="739"/>
                </a:cxn>
                <a:cxn ang="0">
                  <a:pos x="122" y="739"/>
                </a:cxn>
                <a:cxn ang="0">
                  <a:pos x="75" y="730"/>
                </a:cxn>
                <a:cxn ang="0">
                  <a:pos x="36" y="703"/>
                </a:cxn>
                <a:cxn ang="0">
                  <a:pos x="10" y="664"/>
                </a:cxn>
                <a:cxn ang="0">
                  <a:pos x="0" y="616"/>
                </a:cxn>
                <a:cxn ang="0">
                  <a:pos x="0" y="123"/>
                </a:cxn>
              </a:cxnLst>
              <a:rect l="0" t="0" r="r" b="b"/>
              <a:pathLst>
                <a:path w="1465" h="740">
                  <a:moveTo>
                    <a:pt x="0" y="123"/>
                  </a:moveTo>
                  <a:lnTo>
                    <a:pt x="10" y="75"/>
                  </a:lnTo>
                  <a:lnTo>
                    <a:pt x="36" y="36"/>
                  </a:lnTo>
                  <a:lnTo>
                    <a:pt x="75" y="10"/>
                  </a:lnTo>
                  <a:lnTo>
                    <a:pt x="122" y="0"/>
                  </a:lnTo>
                  <a:lnTo>
                    <a:pt x="1343" y="0"/>
                  </a:lnTo>
                  <a:lnTo>
                    <a:pt x="1390" y="10"/>
                  </a:lnTo>
                  <a:lnTo>
                    <a:pt x="1429" y="36"/>
                  </a:lnTo>
                  <a:lnTo>
                    <a:pt x="1455" y="75"/>
                  </a:lnTo>
                  <a:lnTo>
                    <a:pt x="1465" y="123"/>
                  </a:lnTo>
                  <a:lnTo>
                    <a:pt x="1465" y="616"/>
                  </a:lnTo>
                  <a:lnTo>
                    <a:pt x="1455" y="664"/>
                  </a:lnTo>
                  <a:lnTo>
                    <a:pt x="1429" y="703"/>
                  </a:lnTo>
                  <a:lnTo>
                    <a:pt x="1390" y="730"/>
                  </a:lnTo>
                  <a:lnTo>
                    <a:pt x="1343" y="739"/>
                  </a:lnTo>
                  <a:lnTo>
                    <a:pt x="122" y="739"/>
                  </a:lnTo>
                  <a:lnTo>
                    <a:pt x="75" y="730"/>
                  </a:lnTo>
                  <a:lnTo>
                    <a:pt x="36" y="703"/>
                  </a:lnTo>
                  <a:lnTo>
                    <a:pt x="10" y="664"/>
                  </a:lnTo>
                  <a:lnTo>
                    <a:pt x="0" y="616"/>
                  </a:lnTo>
                  <a:lnTo>
                    <a:pt x="0" y="123"/>
                  </a:lnTo>
                  <a:close/>
                </a:path>
              </a:pathLst>
            </a:custGeom>
            <a:noFill/>
            <a:ln w="126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58" name="Picture 34"/>
            <p:cNvPicPr>
              <a:picLocks noChangeAspect="1" noChangeArrowheads="1"/>
            </p:cNvPicPr>
            <p:nvPr/>
          </p:nvPicPr>
          <p:blipFill>
            <a:blip r:embed="rId2" cstate="print"/>
            <a:srcRect/>
            <a:stretch>
              <a:fillRect/>
            </a:stretch>
          </p:blipFill>
          <p:spPr bwMode="auto">
            <a:xfrm>
              <a:off x="1937" y="425"/>
              <a:ext cx="1374" cy="503"/>
            </a:xfrm>
            <a:prstGeom prst="rect">
              <a:avLst/>
            </a:prstGeom>
            <a:noFill/>
          </p:spPr>
        </p:pic>
        <p:pic>
          <p:nvPicPr>
            <p:cNvPr id="1059" name="Picture 35"/>
            <p:cNvPicPr>
              <a:picLocks noChangeAspect="1" noChangeArrowheads="1"/>
            </p:cNvPicPr>
            <p:nvPr/>
          </p:nvPicPr>
          <p:blipFill>
            <a:blip r:embed="rId3" cstate="print"/>
            <a:srcRect/>
            <a:stretch>
              <a:fillRect/>
            </a:stretch>
          </p:blipFill>
          <p:spPr bwMode="auto">
            <a:xfrm>
              <a:off x="2071" y="423"/>
              <a:ext cx="1455" cy="353"/>
            </a:xfrm>
            <a:prstGeom prst="rect">
              <a:avLst/>
            </a:prstGeom>
            <a:noFill/>
          </p:spPr>
        </p:pic>
        <p:pic>
          <p:nvPicPr>
            <p:cNvPr id="1060" name="Picture 36"/>
            <p:cNvPicPr>
              <a:picLocks noChangeAspect="1" noChangeArrowheads="1"/>
            </p:cNvPicPr>
            <p:nvPr/>
          </p:nvPicPr>
          <p:blipFill>
            <a:blip r:embed="rId4" cstate="print"/>
            <a:srcRect/>
            <a:stretch>
              <a:fillRect/>
            </a:stretch>
          </p:blipFill>
          <p:spPr bwMode="auto">
            <a:xfrm>
              <a:off x="3170" y="423"/>
              <a:ext cx="77" cy="353"/>
            </a:xfrm>
            <a:prstGeom prst="rect">
              <a:avLst/>
            </a:prstGeom>
            <a:noFill/>
          </p:spPr>
        </p:pic>
        <p:sp>
          <p:nvSpPr>
            <p:cNvPr id="1061" name="Freeform 37"/>
            <p:cNvSpPr>
              <a:spLocks/>
            </p:cNvSpPr>
            <p:nvPr/>
          </p:nvSpPr>
          <p:spPr bwMode="auto">
            <a:xfrm>
              <a:off x="3915" y="338"/>
              <a:ext cx="1829" cy="740"/>
            </a:xfrm>
            <a:custGeom>
              <a:avLst/>
              <a:gdLst/>
              <a:ahLst/>
              <a:cxnLst>
                <a:cxn ang="0">
                  <a:pos x="1706" y="0"/>
                </a:cxn>
                <a:cxn ang="0">
                  <a:pos x="123" y="0"/>
                </a:cxn>
                <a:cxn ang="0">
                  <a:pos x="75" y="10"/>
                </a:cxn>
                <a:cxn ang="0">
                  <a:pos x="36" y="36"/>
                </a:cxn>
                <a:cxn ang="0">
                  <a:pos x="10" y="75"/>
                </a:cxn>
                <a:cxn ang="0">
                  <a:pos x="0" y="123"/>
                </a:cxn>
                <a:cxn ang="0">
                  <a:pos x="0" y="616"/>
                </a:cxn>
                <a:cxn ang="0">
                  <a:pos x="10" y="664"/>
                </a:cxn>
                <a:cxn ang="0">
                  <a:pos x="36" y="703"/>
                </a:cxn>
                <a:cxn ang="0">
                  <a:pos x="75" y="730"/>
                </a:cxn>
                <a:cxn ang="0">
                  <a:pos x="123" y="739"/>
                </a:cxn>
                <a:cxn ang="0">
                  <a:pos x="1706" y="739"/>
                </a:cxn>
                <a:cxn ang="0">
                  <a:pos x="1754" y="730"/>
                </a:cxn>
                <a:cxn ang="0">
                  <a:pos x="1793" y="703"/>
                </a:cxn>
                <a:cxn ang="0">
                  <a:pos x="1819" y="664"/>
                </a:cxn>
                <a:cxn ang="0">
                  <a:pos x="1829" y="616"/>
                </a:cxn>
                <a:cxn ang="0">
                  <a:pos x="1829" y="123"/>
                </a:cxn>
                <a:cxn ang="0">
                  <a:pos x="1819" y="75"/>
                </a:cxn>
                <a:cxn ang="0">
                  <a:pos x="1793" y="36"/>
                </a:cxn>
                <a:cxn ang="0">
                  <a:pos x="1754" y="10"/>
                </a:cxn>
                <a:cxn ang="0">
                  <a:pos x="1706" y="0"/>
                </a:cxn>
              </a:cxnLst>
              <a:rect l="0" t="0" r="r" b="b"/>
              <a:pathLst>
                <a:path w="1829" h="740">
                  <a:moveTo>
                    <a:pt x="1706" y="0"/>
                  </a:moveTo>
                  <a:lnTo>
                    <a:pt x="123" y="0"/>
                  </a:lnTo>
                  <a:lnTo>
                    <a:pt x="75" y="10"/>
                  </a:lnTo>
                  <a:lnTo>
                    <a:pt x="36" y="36"/>
                  </a:lnTo>
                  <a:lnTo>
                    <a:pt x="10" y="75"/>
                  </a:lnTo>
                  <a:lnTo>
                    <a:pt x="0" y="123"/>
                  </a:lnTo>
                  <a:lnTo>
                    <a:pt x="0" y="616"/>
                  </a:lnTo>
                  <a:lnTo>
                    <a:pt x="10" y="664"/>
                  </a:lnTo>
                  <a:lnTo>
                    <a:pt x="36" y="703"/>
                  </a:lnTo>
                  <a:lnTo>
                    <a:pt x="75" y="730"/>
                  </a:lnTo>
                  <a:lnTo>
                    <a:pt x="123" y="739"/>
                  </a:lnTo>
                  <a:lnTo>
                    <a:pt x="1706" y="739"/>
                  </a:lnTo>
                  <a:lnTo>
                    <a:pt x="1754" y="730"/>
                  </a:lnTo>
                  <a:lnTo>
                    <a:pt x="1793" y="703"/>
                  </a:lnTo>
                  <a:lnTo>
                    <a:pt x="1819" y="664"/>
                  </a:lnTo>
                  <a:lnTo>
                    <a:pt x="1829" y="616"/>
                  </a:lnTo>
                  <a:lnTo>
                    <a:pt x="1829" y="123"/>
                  </a:lnTo>
                  <a:lnTo>
                    <a:pt x="1819" y="75"/>
                  </a:lnTo>
                  <a:lnTo>
                    <a:pt x="1793" y="36"/>
                  </a:lnTo>
                  <a:lnTo>
                    <a:pt x="1754" y="10"/>
                  </a:lnTo>
                  <a:lnTo>
                    <a:pt x="1706"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3915" y="338"/>
              <a:ext cx="1829" cy="740"/>
            </a:xfrm>
            <a:custGeom>
              <a:avLst/>
              <a:gdLst/>
              <a:ahLst/>
              <a:cxnLst>
                <a:cxn ang="0">
                  <a:pos x="0" y="123"/>
                </a:cxn>
                <a:cxn ang="0">
                  <a:pos x="10" y="75"/>
                </a:cxn>
                <a:cxn ang="0">
                  <a:pos x="36" y="36"/>
                </a:cxn>
                <a:cxn ang="0">
                  <a:pos x="75" y="10"/>
                </a:cxn>
                <a:cxn ang="0">
                  <a:pos x="123" y="0"/>
                </a:cxn>
                <a:cxn ang="0">
                  <a:pos x="1706" y="0"/>
                </a:cxn>
                <a:cxn ang="0">
                  <a:pos x="1754" y="10"/>
                </a:cxn>
                <a:cxn ang="0">
                  <a:pos x="1793" y="36"/>
                </a:cxn>
                <a:cxn ang="0">
                  <a:pos x="1819" y="75"/>
                </a:cxn>
                <a:cxn ang="0">
                  <a:pos x="1829" y="123"/>
                </a:cxn>
                <a:cxn ang="0">
                  <a:pos x="1829" y="616"/>
                </a:cxn>
                <a:cxn ang="0">
                  <a:pos x="1819" y="664"/>
                </a:cxn>
                <a:cxn ang="0">
                  <a:pos x="1793" y="703"/>
                </a:cxn>
                <a:cxn ang="0">
                  <a:pos x="1754" y="730"/>
                </a:cxn>
                <a:cxn ang="0">
                  <a:pos x="1706" y="739"/>
                </a:cxn>
                <a:cxn ang="0">
                  <a:pos x="123" y="739"/>
                </a:cxn>
                <a:cxn ang="0">
                  <a:pos x="75" y="730"/>
                </a:cxn>
                <a:cxn ang="0">
                  <a:pos x="36" y="703"/>
                </a:cxn>
                <a:cxn ang="0">
                  <a:pos x="10" y="664"/>
                </a:cxn>
                <a:cxn ang="0">
                  <a:pos x="0" y="616"/>
                </a:cxn>
                <a:cxn ang="0">
                  <a:pos x="0" y="123"/>
                </a:cxn>
              </a:cxnLst>
              <a:rect l="0" t="0" r="r" b="b"/>
              <a:pathLst>
                <a:path w="1829" h="740">
                  <a:moveTo>
                    <a:pt x="0" y="123"/>
                  </a:moveTo>
                  <a:lnTo>
                    <a:pt x="10" y="75"/>
                  </a:lnTo>
                  <a:lnTo>
                    <a:pt x="36" y="36"/>
                  </a:lnTo>
                  <a:lnTo>
                    <a:pt x="75" y="10"/>
                  </a:lnTo>
                  <a:lnTo>
                    <a:pt x="123" y="0"/>
                  </a:lnTo>
                  <a:lnTo>
                    <a:pt x="1706" y="0"/>
                  </a:lnTo>
                  <a:lnTo>
                    <a:pt x="1754" y="10"/>
                  </a:lnTo>
                  <a:lnTo>
                    <a:pt x="1793" y="36"/>
                  </a:lnTo>
                  <a:lnTo>
                    <a:pt x="1819" y="75"/>
                  </a:lnTo>
                  <a:lnTo>
                    <a:pt x="1829" y="123"/>
                  </a:lnTo>
                  <a:lnTo>
                    <a:pt x="1829" y="616"/>
                  </a:lnTo>
                  <a:lnTo>
                    <a:pt x="1819" y="664"/>
                  </a:lnTo>
                  <a:lnTo>
                    <a:pt x="1793" y="703"/>
                  </a:lnTo>
                  <a:lnTo>
                    <a:pt x="1754" y="730"/>
                  </a:lnTo>
                  <a:lnTo>
                    <a:pt x="1706" y="739"/>
                  </a:lnTo>
                  <a:lnTo>
                    <a:pt x="123" y="739"/>
                  </a:lnTo>
                  <a:lnTo>
                    <a:pt x="75" y="730"/>
                  </a:lnTo>
                  <a:lnTo>
                    <a:pt x="36" y="703"/>
                  </a:lnTo>
                  <a:lnTo>
                    <a:pt x="10" y="664"/>
                  </a:lnTo>
                  <a:lnTo>
                    <a:pt x="0" y="616"/>
                  </a:lnTo>
                  <a:lnTo>
                    <a:pt x="0" y="123"/>
                  </a:lnTo>
                  <a:close/>
                </a:path>
              </a:pathLst>
            </a:custGeom>
            <a:noFill/>
            <a:ln w="126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63" name="Picture 39"/>
            <p:cNvPicPr>
              <a:picLocks noChangeAspect="1" noChangeArrowheads="1"/>
            </p:cNvPicPr>
            <p:nvPr/>
          </p:nvPicPr>
          <p:blipFill>
            <a:blip r:embed="rId5" cstate="print"/>
            <a:srcRect/>
            <a:stretch>
              <a:fillRect/>
            </a:stretch>
          </p:blipFill>
          <p:spPr bwMode="auto">
            <a:xfrm>
              <a:off x="3963" y="456"/>
              <a:ext cx="1735" cy="503"/>
            </a:xfrm>
            <a:prstGeom prst="rect">
              <a:avLst/>
            </a:prstGeom>
            <a:noFill/>
          </p:spPr>
        </p:pic>
        <p:pic>
          <p:nvPicPr>
            <p:cNvPr id="1064" name="Picture 40"/>
            <p:cNvPicPr>
              <a:picLocks noChangeAspect="1" noChangeArrowheads="1"/>
            </p:cNvPicPr>
            <p:nvPr/>
          </p:nvPicPr>
          <p:blipFill>
            <a:blip r:embed="rId6" cstate="print"/>
            <a:srcRect/>
            <a:stretch>
              <a:fillRect/>
            </a:stretch>
          </p:blipFill>
          <p:spPr bwMode="auto">
            <a:xfrm>
              <a:off x="4135" y="454"/>
              <a:ext cx="1841" cy="353"/>
            </a:xfrm>
            <a:prstGeom prst="rect">
              <a:avLst/>
            </a:prstGeom>
            <a:noFill/>
          </p:spPr>
        </p:pic>
        <p:pic>
          <p:nvPicPr>
            <p:cNvPr id="1065" name="Picture 41"/>
            <p:cNvPicPr>
              <a:picLocks noChangeAspect="1" noChangeArrowheads="1"/>
            </p:cNvPicPr>
            <p:nvPr/>
          </p:nvPicPr>
          <p:blipFill>
            <a:blip r:embed="rId4" cstate="print"/>
            <a:srcRect/>
            <a:stretch>
              <a:fillRect/>
            </a:stretch>
          </p:blipFill>
          <p:spPr bwMode="auto">
            <a:xfrm>
              <a:off x="5522" y="454"/>
              <a:ext cx="77" cy="353"/>
            </a:xfrm>
            <a:prstGeom prst="rect">
              <a:avLst/>
            </a:prstGeom>
            <a:noFill/>
          </p:spPr>
        </p:pic>
        <p:sp>
          <p:nvSpPr>
            <p:cNvPr id="1066" name="AutoShape 42"/>
            <p:cNvSpPr>
              <a:spLocks/>
            </p:cNvSpPr>
            <p:nvPr/>
          </p:nvSpPr>
          <p:spPr bwMode="auto">
            <a:xfrm>
              <a:off x="5779" y="630"/>
              <a:ext cx="686" cy="117"/>
            </a:xfrm>
            <a:custGeom>
              <a:avLst/>
              <a:gdLst/>
              <a:ahLst/>
              <a:cxnLst>
                <a:cxn ang="0">
                  <a:pos x="672" y="63"/>
                </a:cxn>
                <a:cxn ang="0">
                  <a:pos x="567" y="63"/>
                </a:cxn>
                <a:cxn ang="0">
                  <a:pos x="568" y="116"/>
                </a:cxn>
                <a:cxn ang="0">
                  <a:pos x="672" y="63"/>
                </a:cxn>
                <a:cxn ang="0">
                  <a:pos x="566" y="0"/>
                </a:cxn>
                <a:cxn ang="0">
                  <a:pos x="567" y="53"/>
                </a:cxn>
                <a:cxn ang="0">
                  <a:pos x="0" y="65"/>
                </a:cxn>
                <a:cxn ang="0">
                  <a:pos x="1" y="75"/>
                </a:cxn>
                <a:cxn ang="0">
                  <a:pos x="567" y="63"/>
                </a:cxn>
                <a:cxn ang="0">
                  <a:pos x="672" y="63"/>
                </a:cxn>
                <a:cxn ang="0">
                  <a:pos x="686" y="56"/>
                </a:cxn>
                <a:cxn ang="0">
                  <a:pos x="566" y="0"/>
                </a:cxn>
              </a:cxnLst>
              <a:rect l="0" t="0" r="r" b="b"/>
              <a:pathLst>
                <a:path w="686" h="117">
                  <a:moveTo>
                    <a:pt x="672" y="63"/>
                  </a:moveTo>
                  <a:lnTo>
                    <a:pt x="567" y="63"/>
                  </a:lnTo>
                  <a:lnTo>
                    <a:pt x="568" y="116"/>
                  </a:lnTo>
                  <a:lnTo>
                    <a:pt x="672" y="63"/>
                  </a:lnTo>
                  <a:close/>
                  <a:moveTo>
                    <a:pt x="566" y="0"/>
                  </a:moveTo>
                  <a:lnTo>
                    <a:pt x="567" y="53"/>
                  </a:lnTo>
                  <a:lnTo>
                    <a:pt x="0" y="65"/>
                  </a:lnTo>
                  <a:lnTo>
                    <a:pt x="1" y="75"/>
                  </a:lnTo>
                  <a:lnTo>
                    <a:pt x="567" y="63"/>
                  </a:lnTo>
                  <a:lnTo>
                    <a:pt x="672" y="63"/>
                  </a:lnTo>
                  <a:lnTo>
                    <a:pt x="686" y="56"/>
                  </a:lnTo>
                  <a:lnTo>
                    <a:pt x="566"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6500" y="322"/>
              <a:ext cx="1481" cy="740"/>
            </a:xfrm>
            <a:custGeom>
              <a:avLst/>
              <a:gdLst/>
              <a:ahLst/>
              <a:cxnLst>
                <a:cxn ang="0">
                  <a:pos x="1358" y="0"/>
                </a:cxn>
                <a:cxn ang="0">
                  <a:pos x="122" y="0"/>
                </a:cxn>
                <a:cxn ang="0">
                  <a:pos x="75" y="10"/>
                </a:cxn>
                <a:cxn ang="0">
                  <a:pos x="36" y="36"/>
                </a:cxn>
                <a:cxn ang="0">
                  <a:pos x="10" y="75"/>
                </a:cxn>
                <a:cxn ang="0">
                  <a:pos x="0" y="123"/>
                </a:cxn>
                <a:cxn ang="0">
                  <a:pos x="0" y="616"/>
                </a:cxn>
                <a:cxn ang="0">
                  <a:pos x="10" y="664"/>
                </a:cxn>
                <a:cxn ang="0">
                  <a:pos x="36" y="703"/>
                </a:cxn>
                <a:cxn ang="0">
                  <a:pos x="75" y="730"/>
                </a:cxn>
                <a:cxn ang="0">
                  <a:pos x="122" y="739"/>
                </a:cxn>
                <a:cxn ang="0">
                  <a:pos x="1358" y="739"/>
                </a:cxn>
                <a:cxn ang="0">
                  <a:pos x="1406" y="730"/>
                </a:cxn>
                <a:cxn ang="0">
                  <a:pos x="1445" y="703"/>
                </a:cxn>
                <a:cxn ang="0">
                  <a:pos x="1471" y="664"/>
                </a:cxn>
                <a:cxn ang="0">
                  <a:pos x="1481" y="616"/>
                </a:cxn>
                <a:cxn ang="0">
                  <a:pos x="1481" y="123"/>
                </a:cxn>
                <a:cxn ang="0">
                  <a:pos x="1471" y="75"/>
                </a:cxn>
                <a:cxn ang="0">
                  <a:pos x="1445" y="36"/>
                </a:cxn>
                <a:cxn ang="0">
                  <a:pos x="1406" y="10"/>
                </a:cxn>
                <a:cxn ang="0">
                  <a:pos x="1358" y="0"/>
                </a:cxn>
              </a:cxnLst>
              <a:rect l="0" t="0" r="r" b="b"/>
              <a:pathLst>
                <a:path w="1481" h="740">
                  <a:moveTo>
                    <a:pt x="1358" y="0"/>
                  </a:moveTo>
                  <a:lnTo>
                    <a:pt x="122" y="0"/>
                  </a:lnTo>
                  <a:lnTo>
                    <a:pt x="75" y="10"/>
                  </a:lnTo>
                  <a:lnTo>
                    <a:pt x="36" y="36"/>
                  </a:lnTo>
                  <a:lnTo>
                    <a:pt x="10" y="75"/>
                  </a:lnTo>
                  <a:lnTo>
                    <a:pt x="0" y="123"/>
                  </a:lnTo>
                  <a:lnTo>
                    <a:pt x="0" y="616"/>
                  </a:lnTo>
                  <a:lnTo>
                    <a:pt x="10" y="664"/>
                  </a:lnTo>
                  <a:lnTo>
                    <a:pt x="36" y="703"/>
                  </a:lnTo>
                  <a:lnTo>
                    <a:pt x="75" y="730"/>
                  </a:lnTo>
                  <a:lnTo>
                    <a:pt x="122" y="739"/>
                  </a:lnTo>
                  <a:lnTo>
                    <a:pt x="1358" y="739"/>
                  </a:lnTo>
                  <a:lnTo>
                    <a:pt x="1406" y="730"/>
                  </a:lnTo>
                  <a:lnTo>
                    <a:pt x="1445" y="703"/>
                  </a:lnTo>
                  <a:lnTo>
                    <a:pt x="1471" y="664"/>
                  </a:lnTo>
                  <a:lnTo>
                    <a:pt x="1481" y="616"/>
                  </a:lnTo>
                  <a:lnTo>
                    <a:pt x="1481" y="123"/>
                  </a:lnTo>
                  <a:lnTo>
                    <a:pt x="1471" y="75"/>
                  </a:lnTo>
                  <a:lnTo>
                    <a:pt x="1445" y="36"/>
                  </a:lnTo>
                  <a:lnTo>
                    <a:pt x="1406" y="10"/>
                  </a:lnTo>
                  <a:lnTo>
                    <a:pt x="1358"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6500" y="322"/>
              <a:ext cx="1481" cy="740"/>
            </a:xfrm>
            <a:custGeom>
              <a:avLst/>
              <a:gdLst/>
              <a:ahLst/>
              <a:cxnLst>
                <a:cxn ang="0">
                  <a:pos x="0" y="123"/>
                </a:cxn>
                <a:cxn ang="0">
                  <a:pos x="10" y="75"/>
                </a:cxn>
                <a:cxn ang="0">
                  <a:pos x="36" y="36"/>
                </a:cxn>
                <a:cxn ang="0">
                  <a:pos x="75" y="10"/>
                </a:cxn>
                <a:cxn ang="0">
                  <a:pos x="122" y="0"/>
                </a:cxn>
                <a:cxn ang="0">
                  <a:pos x="1358" y="0"/>
                </a:cxn>
                <a:cxn ang="0">
                  <a:pos x="1406" y="10"/>
                </a:cxn>
                <a:cxn ang="0">
                  <a:pos x="1445" y="36"/>
                </a:cxn>
                <a:cxn ang="0">
                  <a:pos x="1471" y="75"/>
                </a:cxn>
                <a:cxn ang="0">
                  <a:pos x="1481" y="123"/>
                </a:cxn>
                <a:cxn ang="0">
                  <a:pos x="1481" y="616"/>
                </a:cxn>
                <a:cxn ang="0">
                  <a:pos x="1471" y="664"/>
                </a:cxn>
                <a:cxn ang="0">
                  <a:pos x="1445" y="703"/>
                </a:cxn>
                <a:cxn ang="0">
                  <a:pos x="1406" y="730"/>
                </a:cxn>
                <a:cxn ang="0">
                  <a:pos x="1358" y="739"/>
                </a:cxn>
                <a:cxn ang="0">
                  <a:pos x="122" y="739"/>
                </a:cxn>
                <a:cxn ang="0">
                  <a:pos x="75" y="730"/>
                </a:cxn>
                <a:cxn ang="0">
                  <a:pos x="36" y="703"/>
                </a:cxn>
                <a:cxn ang="0">
                  <a:pos x="10" y="664"/>
                </a:cxn>
                <a:cxn ang="0">
                  <a:pos x="0" y="616"/>
                </a:cxn>
                <a:cxn ang="0">
                  <a:pos x="0" y="123"/>
                </a:cxn>
              </a:cxnLst>
              <a:rect l="0" t="0" r="r" b="b"/>
              <a:pathLst>
                <a:path w="1481" h="740">
                  <a:moveTo>
                    <a:pt x="0" y="123"/>
                  </a:moveTo>
                  <a:lnTo>
                    <a:pt x="10" y="75"/>
                  </a:lnTo>
                  <a:lnTo>
                    <a:pt x="36" y="36"/>
                  </a:lnTo>
                  <a:lnTo>
                    <a:pt x="75" y="10"/>
                  </a:lnTo>
                  <a:lnTo>
                    <a:pt x="122" y="0"/>
                  </a:lnTo>
                  <a:lnTo>
                    <a:pt x="1358" y="0"/>
                  </a:lnTo>
                  <a:lnTo>
                    <a:pt x="1406" y="10"/>
                  </a:lnTo>
                  <a:lnTo>
                    <a:pt x="1445" y="36"/>
                  </a:lnTo>
                  <a:lnTo>
                    <a:pt x="1471" y="75"/>
                  </a:lnTo>
                  <a:lnTo>
                    <a:pt x="1481" y="123"/>
                  </a:lnTo>
                  <a:lnTo>
                    <a:pt x="1481" y="616"/>
                  </a:lnTo>
                  <a:lnTo>
                    <a:pt x="1471" y="664"/>
                  </a:lnTo>
                  <a:lnTo>
                    <a:pt x="1445" y="703"/>
                  </a:lnTo>
                  <a:lnTo>
                    <a:pt x="1406" y="730"/>
                  </a:lnTo>
                  <a:lnTo>
                    <a:pt x="1358" y="739"/>
                  </a:lnTo>
                  <a:lnTo>
                    <a:pt x="122" y="739"/>
                  </a:lnTo>
                  <a:lnTo>
                    <a:pt x="75" y="730"/>
                  </a:lnTo>
                  <a:lnTo>
                    <a:pt x="36" y="703"/>
                  </a:lnTo>
                  <a:lnTo>
                    <a:pt x="10" y="664"/>
                  </a:lnTo>
                  <a:lnTo>
                    <a:pt x="0" y="616"/>
                  </a:lnTo>
                  <a:lnTo>
                    <a:pt x="0" y="123"/>
                  </a:lnTo>
                  <a:close/>
                </a:path>
              </a:pathLst>
            </a:custGeom>
            <a:noFill/>
            <a:ln w="126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69" name="Picture 45"/>
            <p:cNvPicPr>
              <a:picLocks noChangeAspect="1" noChangeArrowheads="1"/>
            </p:cNvPicPr>
            <p:nvPr/>
          </p:nvPicPr>
          <p:blipFill>
            <a:blip r:embed="rId7" cstate="print"/>
            <a:srcRect/>
            <a:stretch>
              <a:fillRect/>
            </a:stretch>
          </p:blipFill>
          <p:spPr bwMode="auto">
            <a:xfrm>
              <a:off x="6545" y="442"/>
              <a:ext cx="1389" cy="503"/>
            </a:xfrm>
            <a:prstGeom prst="rect">
              <a:avLst/>
            </a:prstGeom>
            <a:noFill/>
          </p:spPr>
        </p:pic>
        <p:pic>
          <p:nvPicPr>
            <p:cNvPr id="1070" name="Picture 46"/>
            <p:cNvPicPr>
              <a:picLocks noChangeAspect="1" noChangeArrowheads="1"/>
            </p:cNvPicPr>
            <p:nvPr/>
          </p:nvPicPr>
          <p:blipFill>
            <a:blip r:embed="rId8" cstate="print"/>
            <a:srcRect/>
            <a:stretch>
              <a:fillRect/>
            </a:stretch>
          </p:blipFill>
          <p:spPr bwMode="auto">
            <a:xfrm>
              <a:off x="6693" y="440"/>
              <a:ext cx="1443" cy="356"/>
            </a:xfrm>
            <a:prstGeom prst="rect">
              <a:avLst/>
            </a:prstGeom>
            <a:noFill/>
          </p:spPr>
        </p:pic>
        <p:pic>
          <p:nvPicPr>
            <p:cNvPr id="1071" name="Picture 47"/>
            <p:cNvPicPr>
              <a:picLocks noChangeAspect="1" noChangeArrowheads="1"/>
            </p:cNvPicPr>
            <p:nvPr/>
          </p:nvPicPr>
          <p:blipFill>
            <a:blip r:embed="rId4" cstate="print"/>
            <a:srcRect/>
            <a:stretch>
              <a:fillRect/>
            </a:stretch>
          </p:blipFill>
          <p:spPr bwMode="auto">
            <a:xfrm>
              <a:off x="7780" y="440"/>
              <a:ext cx="75" cy="356"/>
            </a:xfrm>
            <a:prstGeom prst="rect">
              <a:avLst/>
            </a:prstGeom>
            <a:noFill/>
          </p:spPr>
        </p:pic>
        <p:sp>
          <p:nvSpPr>
            <p:cNvPr id="1072" name="AutoShape 48"/>
            <p:cNvSpPr>
              <a:spLocks/>
            </p:cNvSpPr>
            <p:nvPr/>
          </p:nvSpPr>
          <p:spPr bwMode="auto">
            <a:xfrm>
              <a:off x="7969" y="584"/>
              <a:ext cx="689" cy="117"/>
            </a:xfrm>
            <a:custGeom>
              <a:avLst/>
              <a:gdLst/>
              <a:ahLst/>
              <a:cxnLst>
                <a:cxn ang="0">
                  <a:pos x="674" y="63"/>
                </a:cxn>
                <a:cxn ang="0">
                  <a:pos x="569" y="63"/>
                </a:cxn>
                <a:cxn ang="0">
                  <a:pos x="570" y="116"/>
                </a:cxn>
                <a:cxn ang="0">
                  <a:pos x="674" y="63"/>
                </a:cxn>
                <a:cxn ang="0">
                  <a:pos x="568" y="0"/>
                </a:cxn>
                <a:cxn ang="0">
                  <a:pos x="569" y="53"/>
                </a:cxn>
                <a:cxn ang="0">
                  <a:pos x="0" y="65"/>
                </a:cxn>
                <a:cxn ang="0">
                  <a:pos x="0" y="75"/>
                </a:cxn>
                <a:cxn ang="0">
                  <a:pos x="569" y="63"/>
                </a:cxn>
                <a:cxn ang="0">
                  <a:pos x="674" y="63"/>
                </a:cxn>
                <a:cxn ang="0">
                  <a:pos x="689" y="55"/>
                </a:cxn>
                <a:cxn ang="0">
                  <a:pos x="568" y="0"/>
                </a:cxn>
              </a:cxnLst>
              <a:rect l="0" t="0" r="r" b="b"/>
              <a:pathLst>
                <a:path w="689" h="117">
                  <a:moveTo>
                    <a:pt x="674" y="63"/>
                  </a:moveTo>
                  <a:lnTo>
                    <a:pt x="569" y="63"/>
                  </a:lnTo>
                  <a:lnTo>
                    <a:pt x="570" y="116"/>
                  </a:lnTo>
                  <a:lnTo>
                    <a:pt x="674" y="63"/>
                  </a:lnTo>
                  <a:close/>
                  <a:moveTo>
                    <a:pt x="568" y="0"/>
                  </a:moveTo>
                  <a:lnTo>
                    <a:pt x="569" y="53"/>
                  </a:lnTo>
                  <a:lnTo>
                    <a:pt x="0" y="65"/>
                  </a:lnTo>
                  <a:lnTo>
                    <a:pt x="0" y="75"/>
                  </a:lnTo>
                  <a:lnTo>
                    <a:pt x="569" y="63"/>
                  </a:lnTo>
                  <a:lnTo>
                    <a:pt x="674" y="63"/>
                  </a:lnTo>
                  <a:lnTo>
                    <a:pt x="689" y="55"/>
                  </a:lnTo>
                  <a:lnTo>
                    <a:pt x="568"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8694" y="248"/>
              <a:ext cx="1465" cy="859"/>
            </a:xfrm>
            <a:custGeom>
              <a:avLst/>
              <a:gdLst/>
              <a:ahLst/>
              <a:cxnLst>
                <a:cxn ang="0">
                  <a:pos x="1323" y="0"/>
                </a:cxn>
                <a:cxn ang="0">
                  <a:pos x="142" y="0"/>
                </a:cxn>
                <a:cxn ang="0">
                  <a:pos x="87" y="11"/>
                </a:cxn>
                <a:cxn ang="0">
                  <a:pos x="42" y="42"/>
                </a:cxn>
                <a:cxn ang="0">
                  <a:pos x="11" y="87"/>
                </a:cxn>
                <a:cxn ang="0">
                  <a:pos x="0" y="143"/>
                </a:cxn>
                <a:cxn ang="0">
                  <a:pos x="0" y="716"/>
                </a:cxn>
                <a:cxn ang="0">
                  <a:pos x="11" y="771"/>
                </a:cxn>
                <a:cxn ang="0">
                  <a:pos x="42" y="817"/>
                </a:cxn>
                <a:cxn ang="0">
                  <a:pos x="87" y="848"/>
                </a:cxn>
                <a:cxn ang="0">
                  <a:pos x="142" y="859"/>
                </a:cxn>
                <a:cxn ang="0">
                  <a:pos x="1323" y="859"/>
                </a:cxn>
                <a:cxn ang="0">
                  <a:pos x="1378" y="848"/>
                </a:cxn>
                <a:cxn ang="0">
                  <a:pos x="1424" y="817"/>
                </a:cxn>
                <a:cxn ang="0">
                  <a:pos x="1454" y="771"/>
                </a:cxn>
                <a:cxn ang="0">
                  <a:pos x="1465" y="716"/>
                </a:cxn>
                <a:cxn ang="0">
                  <a:pos x="1465" y="143"/>
                </a:cxn>
                <a:cxn ang="0">
                  <a:pos x="1454" y="87"/>
                </a:cxn>
                <a:cxn ang="0">
                  <a:pos x="1424" y="42"/>
                </a:cxn>
                <a:cxn ang="0">
                  <a:pos x="1378" y="11"/>
                </a:cxn>
                <a:cxn ang="0">
                  <a:pos x="1323" y="0"/>
                </a:cxn>
              </a:cxnLst>
              <a:rect l="0" t="0" r="r" b="b"/>
              <a:pathLst>
                <a:path w="1465" h="859">
                  <a:moveTo>
                    <a:pt x="1323" y="0"/>
                  </a:moveTo>
                  <a:lnTo>
                    <a:pt x="142" y="0"/>
                  </a:lnTo>
                  <a:lnTo>
                    <a:pt x="87" y="11"/>
                  </a:lnTo>
                  <a:lnTo>
                    <a:pt x="42" y="42"/>
                  </a:lnTo>
                  <a:lnTo>
                    <a:pt x="11" y="87"/>
                  </a:lnTo>
                  <a:lnTo>
                    <a:pt x="0" y="143"/>
                  </a:lnTo>
                  <a:lnTo>
                    <a:pt x="0" y="716"/>
                  </a:lnTo>
                  <a:lnTo>
                    <a:pt x="11" y="771"/>
                  </a:lnTo>
                  <a:lnTo>
                    <a:pt x="42" y="817"/>
                  </a:lnTo>
                  <a:lnTo>
                    <a:pt x="87" y="848"/>
                  </a:lnTo>
                  <a:lnTo>
                    <a:pt x="142" y="859"/>
                  </a:lnTo>
                  <a:lnTo>
                    <a:pt x="1323" y="859"/>
                  </a:lnTo>
                  <a:lnTo>
                    <a:pt x="1378" y="848"/>
                  </a:lnTo>
                  <a:lnTo>
                    <a:pt x="1424" y="817"/>
                  </a:lnTo>
                  <a:lnTo>
                    <a:pt x="1454" y="771"/>
                  </a:lnTo>
                  <a:lnTo>
                    <a:pt x="1465" y="716"/>
                  </a:lnTo>
                  <a:lnTo>
                    <a:pt x="1465" y="143"/>
                  </a:lnTo>
                  <a:lnTo>
                    <a:pt x="1454" y="87"/>
                  </a:lnTo>
                  <a:lnTo>
                    <a:pt x="1424" y="42"/>
                  </a:lnTo>
                  <a:lnTo>
                    <a:pt x="1378" y="11"/>
                  </a:lnTo>
                  <a:lnTo>
                    <a:pt x="1323"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8694" y="248"/>
              <a:ext cx="1465" cy="859"/>
            </a:xfrm>
            <a:custGeom>
              <a:avLst/>
              <a:gdLst/>
              <a:ahLst/>
              <a:cxnLst>
                <a:cxn ang="0">
                  <a:pos x="0" y="143"/>
                </a:cxn>
                <a:cxn ang="0">
                  <a:pos x="11" y="87"/>
                </a:cxn>
                <a:cxn ang="0">
                  <a:pos x="42" y="42"/>
                </a:cxn>
                <a:cxn ang="0">
                  <a:pos x="87" y="11"/>
                </a:cxn>
                <a:cxn ang="0">
                  <a:pos x="142" y="0"/>
                </a:cxn>
                <a:cxn ang="0">
                  <a:pos x="1323" y="0"/>
                </a:cxn>
                <a:cxn ang="0">
                  <a:pos x="1378" y="11"/>
                </a:cxn>
                <a:cxn ang="0">
                  <a:pos x="1424" y="42"/>
                </a:cxn>
                <a:cxn ang="0">
                  <a:pos x="1454" y="87"/>
                </a:cxn>
                <a:cxn ang="0">
                  <a:pos x="1465" y="143"/>
                </a:cxn>
                <a:cxn ang="0">
                  <a:pos x="1465" y="716"/>
                </a:cxn>
                <a:cxn ang="0">
                  <a:pos x="1454" y="771"/>
                </a:cxn>
                <a:cxn ang="0">
                  <a:pos x="1424" y="817"/>
                </a:cxn>
                <a:cxn ang="0">
                  <a:pos x="1378" y="848"/>
                </a:cxn>
                <a:cxn ang="0">
                  <a:pos x="1323" y="859"/>
                </a:cxn>
                <a:cxn ang="0">
                  <a:pos x="142" y="859"/>
                </a:cxn>
                <a:cxn ang="0">
                  <a:pos x="87" y="848"/>
                </a:cxn>
                <a:cxn ang="0">
                  <a:pos x="42" y="817"/>
                </a:cxn>
                <a:cxn ang="0">
                  <a:pos x="11" y="771"/>
                </a:cxn>
                <a:cxn ang="0">
                  <a:pos x="0" y="716"/>
                </a:cxn>
                <a:cxn ang="0">
                  <a:pos x="0" y="143"/>
                </a:cxn>
              </a:cxnLst>
              <a:rect l="0" t="0" r="r" b="b"/>
              <a:pathLst>
                <a:path w="1465" h="859">
                  <a:moveTo>
                    <a:pt x="0" y="143"/>
                  </a:moveTo>
                  <a:lnTo>
                    <a:pt x="11" y="87"/>
                  </a:lnTo>
                  <a:lnTo>
                    <a:pt x="42" y="42"/>
                  </a:lnTo>
                  <a:lnTo>
                    <a:pt x="87" y="11"/>
                  </a:lnTo>
                  <a:lnTo>
                    <a:pt x="142" y="0"/>
                  </a:lnTo>
                  <a:lnTo>
                    <a:pt x="1323" y="0"/>
                  </a:lnTo>
                  <a:lnTo>
                    <a:pt x="1378" y="11"/>
                  </a:lnTo>
                  <a:lnTo>
                    <a:pt x="1424" y="42"/>
                  </a:lnTo>
                  <a:lnTo>
                    <a:pt x="1454" y="87"/>
                  </a:lnTo>
                  <a:lnTo>
                    <a:pt x="1465" y="143"/>
                  </a:lnTo>
                  <a:lnTo>
                    <a:pt x="1465" y="716"/>
                  </a:lnTo>
                  <a:lnTo>
                    <a:pt x="1454" y="771"/>
                  </a:lnTo>
                  <a:lnTo>
                    <a:pt x="1424" y="817"/>
                  </a:lnTo>
                  <a:lnTo>
                    <a:pt x="1378" y="848"/>
                  </a:lnTo>
                  <a:lnTo>
                    <a:pt x="1323" y="859"/>
                  </a:lnTo>
                  <a:lnTo>
                    <a:pt x="142" y="859"/>
                  </a:lnTo>
                  <a:lnTo>
                    <a:pt x="87" y="848"/>
                  </a:lnTo>
                  <a:lnTo>
                    <a:pt x="42" y="817"/>
                  </a:lnTo>
                  <a:lnTo>
                    <a:pt x="11" y="771"/>
                  </a:lnTo>
                  <a:lnTo>
                    <a:pt x="0" y="716"/>
                  </a:lnTo>
                  <a:lnTo>
                    <a:pt x="0" y="143"/>
                  </a:lnTo>
                  <a:close/>
                </a:path>
              </a:pathLst>
            </a:custGeom>
            <a:noFill/>
            <a:ln w="126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75" name="Picture 51"/>
            <p:cNvPicPr>
              <a:picLocks noChangeAspect="1" noChangeArrowheads="1"/>
            </p:cNvPicPr>
            <p:nvPr/>
          </p:nvPicPr>
          <p:blipFill>
            <a:blip r:embed="rId9" cstate="print"/>
            <a:srcRect/>
            <a:stretch>
              <a:fillRect/>
            </a:stretch>
          </p:blipFill>
          <p:spPr bwMode="auto">
            <a:xfrm>
              <a:off x="8744" y="372"/>
              <a:ext cx="1363" cy="612"/>
            </a:xfrm>
            <a:prstGeom prst="rect">
              <a:avLst/>
            </a:prstGeom>
            <a:noFill/>
          </p:spPr>
        </p:pic>
        <p:pic>
          <p:nvPicPr>
            <p:cNvPr id="1076" name="Picture 52"/>
            <p:cNvPicPr>
              <a:picLocks noChangeAspect="1" noChangeArrowheads="1"/>
            </p:cNvPicPr>
            <p:nvPr/>
          </p:nvPicPr>
          <p:blipFill>
            <a:blip r:embed="rId10" cstate="print"/>
            <a:srcRect/>
            <a:stretch>
              <a:fillRect/>
            </a:stretch>
          </p:blipFill>
          <p:spPr bwMode="auto">
            <a:xfrm>
              <a:off x="9172" y="370"/>
              <a:ext cx="749" cy="353"/>
            </a:xfrm>
            <a:prstGeom prst="rect">
              <a:avLst/>
            </a:prstGeom>
            <a:noFill/>
          </p:spPr>
        </p:pic>
        <p:pic>
          <p:nvPicPr>
            <p:cNvPr id="1077" name="Picture 53"/>
            <p:cNvPicPr>
              <a:picLocks noChangeAspect="1" noChangeArrowheads="1"/>
            </p:cNvPicPr>
            <p:nvPr/>
          </p:nvPicPr>
          <p:blipFill>
            <a:blip r:embed="rId11" cstate="print"/>
            <a:srcRect/>
            <a:stretch>
              <a:fillRect/>
            </a:stretch>
          </p:blipFill>
          <p:spPr bwMode="auto">
            <a:xfrm>
              <a:off x="9031" y="646"/>
              <a:ext cx="1056" cy="353"/>
            </a:xfrm>
            <a:prstGeom prst="rect">
              <a:avLst/>
            </a:prstGeom>
            <a:noFill/>
          </p:spPr>
        </p:pic>
        <p:pic>
          <p:nvPicPr>
            <p:cNvPr id="1078" name="Picture 54"/>
            <p:cNvPicPr>
              <a:picLocks noChangeAspect="1" noChangeArrowheads="1"/>
            </p:cNvPicPr>
            <p:nvPr/>
          </p:nvPicPr>
          <p:blipFill>
            <a:blip r:embed="rId4" cstate="print"/>
            <a:srcRect/>
            <a:stretch>
              <a:fillRect/>
            </a:stretch>
          </p:blipFill>
          <p:spPr bwMode="auto">
            <a:xfrm>
              <a:off x="9828" y="646"/>
              <a:ext cx="77" cy="353"/>
            </a:xfrm>
            <a:prstGeom prst="rect">
              <a:avLst/>
            </a:prstGeom>
            <a:noFill/>
          </p:spPr>
        </p:pic>
        <p:sp>
          <p:nvSpPr>
            <p:cNvPr id="1079" name="Freeform 55"/>
            <p:cNvSpPr>
              <a:spLocks/>
            </p:cNvSpPr>
            <p:nvPr/>
          </p:nvSpPr>
          <p:spPr bwMode="auto">
            <a:xfrm>
              <a:off x="3374" y="642"/>
              <a:ext cx="566" cy="117"/>
            </a:xfrm>
            <a:custGeom>
              <a:avLst/>
              <a:gdLst/>
              <a:ahLst/>
              <a:cxnLst>
                <a:cxn ang="0">
                  <a:pos x="446" y="0"/>
                </a:cxn>
                <a:cxn ang="0">
                  <a:pos x="446" y="53"/>
                </a:cxn>
                <a:cxn ang="0">
                  <a:pos x="0" y="53"/>
                </a:cxn>
                <a:cxn ang="0">
                  <a:pos x="0" y="63"/>
                </a:cxn>
                <a:cxn ang="0">
                  <a:pos x="446" y="63"/>
                </a:cxn>
                <a:cxn ang="0">
                  <a:pos x="446" y="116"/>
                </a:cxn>
                <a:cxn ang="0">
                  <a:pos x="565" y="58"/>
                </a:cxn>
                <a:cxn ang="0">
                  <a:pos x="446" y="0"/>
                </a:cxn>
              </a:cxnLst>
              <a:rect l="0" t="0" r="r" b="b"/>
              <a:pathLst>
                <a:path w="566" h="117">
                  <a:moveTo>
                    <a:pt x="446" y="0"/>
                  </a:moveTo>
                  <a:lnTo>
                    <a:pt x="446" y="53"/>
                  </a:lnTo>
                  <a:lnTo>
                    <a:pt x="0" y="53"/>
                  </a:lnTo>
                  <a:lnTo>
                    <a:pt x="0" y="63"/>
                  </a:lnTo>
                  <a:lnTo>
                    <a:pt x="446" y="63"/>
                  </a:lnTo>
                  <a:lnTo>
                    <a:pt x="446" y="116"/>
                  </a:lnTo>
                  <a:lnTo>
                    <a:pt x="565" y="58"/>
                  </a:lnTo>
                  <a:lnTo>
                    <a:pt x="446"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Text Box 56"/>
            <p:cNvSpPr txBox="1">
              <a:spLocks noChangeArrowheads="1"/>
            </p:cNvSpPr>
            <p:nvPr/>
          </p:nvSpPr>
          <p:spPr bwMode="auto">
            <a:xfrm>
              <a:off x="2071" y="471"/>
              <a:ext cx="1090" cy="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6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Raw Image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1" name="Text Box 57"/>
            <p:cNvSpPr txBox="1">
              <a:spLocks noChangeArrowheads="1"/>
            </p:cNvSpPr>
            <p:nvPr/>
          </p:nvSpPr>
          <p:spPr bwMode="auto">
            <a:xfrm>
              <a:off x="4136" y="503"/>
              <a:ext cx="1400" cy="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6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Normalization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2" name="Text Box 58"/>
            <p:cNvSpPr txBox="1">
              <a:spLocks noChangeArrowheads="1"/>
            </p:cNvSpPr>
            <p:nvPr/>
          </p:nvSpPr>
          <p:spPr bwMode="auto">
            <a:xfrm>
              <a:off x="6695" y="486"/>
              <a:ext cx="1009" cy="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6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CNN Train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3" name="Text Box 59"/>
            <p:cNvSpPr txBox="1">
              <a:spLocks noChangeArrowheads="1"/>
            </p:cNvSpPr>
            <p:nvPr/>
          </p:nvSpPr>
          <p:spPr bwMode="auto">
            <a:xfrm>
              <a:off x="9033" y="419"/>
              <a:ext cx="824" cy="5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158750" lvl="0" indent="0" algn="ctr" defTabSz="914400" rtl="0" eaLnBrk="1" fontAlgn="base" latinLnBrk="0" hangingPunct="1">
                <a:lnSpc>
                  <a:spcPct val="94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CNN</a:t>
              </a:r>
              <a:endParaRPr kumimoji="0" lang="en-US" sz="1200" b="0" i="0" u="none" strike="noStrike" cap="none" normalizeH="0" baseline="0" dirty="0" smtClean="0">
                <a:ln>
                  <a:noFill/>
                </a:ln>
                <a:solidFill>
                  <a:schemeClr val="tx1"/>
                </a:solidFill>
                <a:effectLst/>
                <a:latin typeface="Calibri" pitchFamily="34" charset="0"/>
                <a:cs typeface="Arial" pitchFamily="34" charset="0"/>
              </a:endParaRPr>
            </a:p>
            <a:p>
              <a:pPr marL="0" marR="28575" lvl="0" indent="0" algn="ctr" defTabSz="914400" rtl="0" eaLnBrk="1" fontAlgn="base" latinLnBrk="0" hangingPunct="1">
                <a:lnSpc>
                  <a:spcPct val="112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Weights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62" name="Rectangle 61"/>
          <p:cNvSpPr/>
          <p:nvPr/>
        </p:nvSpPr>
        <p:spPr>
          <a:xfrm>
            <a:off x="3489523" y="2819400"/>
            <a:ext cx="2106667" cy="369332"/>
          </a:xfrm>
          <a:prstGeom prst="rect">
            <a:avLst/>
          </a:prstGeom>
        </p:spPr>
        <p:txBody>
          <a:bodyPr wrap="none">
            <a:spAutoFit/>
          </a:bodyPr>
          <a:lstStyle/>
          <a:p>
            <a:pPr algn="ctr"/>
            <a:r>
              <a:rPr lang="en-US" i="1" u="sng" dirty="0" smtClean="0"/>
              <a:t>Fig1: </a:t>
            </a:r>
            <a:r>
              <a:rPr lang="en-US" b="1" i="1" u="sng" dirty="0" smtClean="0"/>
              <a:t>Training Phase</a:t>
            </a:r>
            <a:endParaRPr lang="en-US" i="1" u="sng" dirty="0"/>
          </a:p>
        </p:txBody>
      </p:sp>
      <p:grpSp>
        <p:nvGrpSpPr>
          <p:cNvPr id="1084" name="Group 60"/>
          <p:cNvGrpSpPr>
            <a:grpSpLocks/>
          </p:cNvGrpSpPr>
          <p:nvPr/>
        </p:nvGrpSpPr>
        <p:grpSpPr bwMode="auto">
          <a:xfrm>
            <a:off x="1524000" y="3657600"/>
            <a:ext cx="6849937" cy="1972078"/>
            <a:chOff x="1890" y="307"/>
            <a:chExt cx="8495" cy="2162"/>
          </a:xfrm>
        </p:grpSpPr>
        <p:pic>
          <p:nvPicPr>
            <p:cNvPr id="1085" name="Picture 61"/>
            <p:cNvPicPr>
              <a:picLocks noChangeAspect="1" noChangeArrowheads="1"/>
            </p:cNvPicPr>
            <p:nvPr/>
          </p:nvPicPr>
          <p:blipFill>
            <a:blip r:embed="rId12" cstate="print"/>
            <a:srcRect/>
            <a:stretch>
              <a:fillRect/>
            </a:stretch>
          </p:blipFill>
          <p:spPr bwMode="auto">
            <a:xfrm>
              <a:off x="1953" y="1458"/>
              <a:ext cx="75" cy="348"/>
            </a:xfrm>
            <a:prstGeom prst="rect">
              <a:avLst/>
            </a:prstGeom>
            <a:noFill/>
          </p:spPr>
        </p:pic>
        <p:pic>
          <p:nvPicPr>
            <p:cNvPr id="1086" name="Picture 62"/>
            <p:cNvPicPr>
              <a:picLocks noChangeAspect="1" noChangeArrowheads="1"/>
            </p:cNvPicPr>
            <p:nvPr/>
          </p:nvPicPr>
          <p:blipFill>
            <a:blip r:embed="rId4" cstate="print"/>
            <a:srcRect/>
            <a:stretch>
              <a:fillRect/>
            </a:stretch>
          </p:blipFill>
          <p:spPr bwMode="auto">
            <a:xfrm>
              <a:off x="1953" y="2116"/>
              <a:ext cx="75" cy="353"/>
            </a:xfrm>
            <a:prstGeom prst="rect">
              <a:avLst/>
            </a:prstGeom>
            <a:noFill/>
          </p:spPr>
        </p:pic>
        <p:sp>
          <p:nvSpPr>
            <p:cNvPr id="1087" name="Freeform 63"/>
            <p:cNvSpPr>
              <a:spLocks/>
            </p:cNvSpPr>
            <p:nvPr/>
          </p:nvSpPr>
          <p:spPr bwMode="auto">
            <a:xfrm>
              <a:off x="1890" y="1556"/>
              <a:ext cx="1465" cy="731"/>
            </a:xfrm>
            <a:custGeom>
              <a:avLst/>
              <a:gdLst/>
              <a:ahLst/>
              <a:cxnLst>
                <a:cxn ang="0">
                  <a:pos x="1343" y="0"/>
                </a:cxn>
                <a:cxn ang="0">
                  <a:pos x="122" y="0"/>
                </a:cxn>
                <a:cxn ang="0">
                  <a:pos x="75" y="10"/>
                </a:cxn>
                <a:cxn ang="0">
                  <a:pos x="36" y="36"/>
                </a:cxn>
                <a:cxn ang="0">
                  <a:pos x="10" y="75"/>
                </a:cxn>
                <a:cxn ang="0">
                  <a:pos x="0" y="122"/>
                </a:cxn>
                <a:cxn ang="0">
                  <a:pos x="0" y="609"/>
                </a:cxn>
                <a:cxn ang="0">
                  <a:pos x="10" y="656"/>
                </a:cxn>
                <a:cxn ang="0">
                  <a:pos x="36" y="695"/>
                </a:cxn>
                <a:cxn ang="0">
                  <a:pos x="75" y="721"/>
                </a:cxn>
                <a:cxn ang="0">
                  <a:pos x="122" y="730"/>
                </a:cxn>
                <a:cxn ang="0">
                  <a:pos x="1343" y="730"/>
                </a:cxn>
                <a:cxn ang="0">
                  <a:pos x="1390" y="721"/>
                </a:cxn>
                <a:cxn ang="0">
                  <a:pos x="1429" y="695"/>
                </a:cxn>
                <a:cxn ang="0">
                  <a:pos x="1455" y="656"/>
                </a:cxn>
                <a:cxn ang="0">
                  <a:pos x="1465" y="609"/>
                </a:cxn>
                <a:cxn ang="0">
                  <a:pos x="1465" y="122"/>
                </a:cxn>
                <a:cxn ang="0">
                  <a:pos x="1455" y="75"/>
                </a:cxn>
                <a:cxn ang="0">
                  <a:pos x="1429" y="36"/>
                </a:cxn>
                <a:cxn ang="0">
                  <a:pos x="1390" y="10"/>
                </a:cxn>
                <a:cxn ang="0">
                  <a:pos x="1343" y="0"/>
                </a:cxn>
              </a:cxnLst>
              <a:rect l="0" t="0" r="r" b="b"/>
              <a:pathLst>
                <a:path w="1465" h="731">
                  <a:moveTo>
                    <a:pt x="1343" y="0"/>
                  </a:moveTo>
                  <a:lnTo>
                    <a:pt x="122" y="0"/>
                  </a:lnTo>
                  <a:lnTo>
                    <a:pt x="75" y="10"/>
                  </a:lnTo>
                  <a:lnTo>
                    <a:pt x="36" y="36"/>
                  </a:lnTo>
                  <a:lnTo>
                    <a:pt x="10" y="75"/>
                  </a:lnTo>
                  <a:lnTo>
                    <a:pt x="0" y="122"/>
                  </a:lnTo>
                  <a:lnTo>
                    <a:pt x="0" y="609"/>
                  </a:lnTo>
                  <a:lnTo>
                    <a:pt x="10" y="656"/>
                  </a:lnTo>
                  <a:lnTo>
                    <a:pt x="36" y="695"/>
                  </a:lnTo>
                  <a:lnTo>
                    <a:pt x="75" y="721"/>
                  </a:lnTo>
                  <a:lnTo>
                    <a:pt x="122" y="730"/>
                  </a:lnTo>
                  <a:lnTo>
                    <a:pt x="1343" y="730"/>
                  </a:lnTo>
                  <a:lnTo>
                    <a:pt x="1390" y="721"/>
                  </a:lnTo>
                  <a:lnTo>
                    <a:pt x="1429" y="695"/>
                  </a:lnTo>
                  <a:lnTo>
                    <a:pt x="1455" y="656"/>
                  </a:lnTo>
                  <a:lnTo>
                    <a:pt x="1465" y="609"/>
                  </a:lnTo>
                  <a:lnTo>
                    <a:pt x="1465" y="122"/>
                  </a:lnTo>
                  <a:lnTo>
                    <a:pt x="1455" y="75"/>
                  </a:lnTo>
                  <a:lnTo>
                    <a:pt x="1429" y="36"/>
                  </a:lnTo>
                  <a:lnTo>
                    <a:pt x="1390" y="10"/>
                  </a:lnTo>
                  <a:lnTo>
                    <a:pt x="1343"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1890" y="1556"/>
              <a:ext cx="1465" cy="731"/>
            </a:xfrm>
            <a:custGeom>
              <a:avLst/>
              <a:gdLst/>
              <a:ahLst/>
              <a:cxnLst>
                <a:cxn ang="0">
                  <a:pos x="0" y="122"/>
                </a:cxn>
                <a:cxn ang="0">
                  <a:pos x="10" y="75"/>
                </a:cxn>
                <a:cxn ang="0">
                  <a:pos x="36" y="36"/>
                </a:cxn>
                <a:cxn ang="0">
                  <a:pos x="75" y="10"/>
                </a:cxn>
                <a:cxn ang="0">
                  <a:pos x="122" y="0"/>
                </a:cxn>
                <a:cxn ang="0">
                  <a:pos x="1343" y="0"/>
                </a:cxn>
                <a:cxn ang="0">
                  <a:pos x="1390" y="10"/>
                </a:cxn>
                <a:cxn ang="0">
                  <a:pos x="1429" y="36"/>
                </a:cxn>
                <a:cxn ang="0">
                  <a:pos x="1455" y="75"/>
                </a:cxn>
                <a:cxn ang="0">
                  <a:pos x="1465" y="122"/>
                </a:cxn>
                <a:cxn ang="0">
                  <a:pos x="1465" y="609"/>
                </a:cxn>
                <a:cxn ang="0">
                  <a:pos x="1455" y="656"/>
                </a:cxn>
                <a:cxn ang="0">
                  <a:pos x="1429" y="695"/>
                </a:cxn>
                <a:cxn ang="0">
                  <a:pos x="1390" y="721"/>
                </a:cxn>
                <a:cxn ang="0">
                  <a:pos x="1343" y="730"/>
                </a:cxn>
                <a:cxn ang="0">
                  <a:pos x="122" y="730"/>
                </a:cxn>
                <a:cxn ang="0">
                  <a:pos x="75" y="721"/>
                </a:cxn>
                <a:cxn ang="0">
                  <a:pos x="36" y="695"/>
                </a:cxn>
                <a:cxn ang="0">
                  <a:pos x="10" y="656"/>
                </a:cxn>
                <a:cxn ang="0">
                  <a:pos x="0" y="609"/>
                </a:cxn>
                <a:cxn ang="0">
                  <a:pos x="0" y="122"/>
                </a:cxn>
              </a:cxnLst>
              <a:rect l="0" t="0" r="r" b="b"/>
              <a:pathLst>
                <a:path w="1465" h="731">
                  <a:moveTo>
                    <a:pt x="0" y="122"/>
                  </a:moveTo>
                  <a:lnTo>
                    <a:pt x="10" y="75"/>
                  </a:lnTo>
                  <a:lnTo>
                    <a:pt x="36" y="36"/>
                  </a:lnTo>
                  <a:lnTo>
                    <a:pt x="75" y="10"/>
                  </a:lnTo>
                  <a:lnTo>
                    <a:pt x="122" y="0"/>
                  </a:lnTo>
                  <a:lnTo>
                    <a:pt x="1343" y="0"/>
                  </a:lnTo>
                  <a:lnTo>
                    <a:pt x="1390" y="10"/>
                  </a:lnTo>
                  <a:lnTo>
                    <a:pt x="1429" y="36"/>
                  </a:lnTo>
                  <a:lnTo>
                    <a:pt x="1455" y="75"/>
                  </a:lnTo>
                  <a:lnTo>
                    <a:pt x="1465" y="122"/>
                  </a:lnTo>
                  <a:lnTo>
                    <a:pt x="1465" y="609"/>
                  </a:lnTo>
                  <a:lnTo>
                    <a:pt x="1455" y="656"/>
                  </a:lnTo>
                  <a:lnTo>
                    <a:pt x="1429" y="695"/>
                  </a:lnTo>
                  <a:lnTo>
                    <a:pt x="1390" y="721"/>
                  </a:lnTo>
                  <a:lnTo>
                    <a:pt x="1343" y="730"/>
                  </a:lnTo>
                  <a:lnTo>
                    <a:pt x="122" y="730"/>
                  </a:lnTo>
                  <a:lnTo>
                    <a:pt x="75" y="721"/>
                  </a:lnTo>
                  <a:lnTo>
                    <a:pt x="36" y="695"/>
                  </a:lnTo>
                  <a:lnTo>
                    <a:pt x="10" y="656"/>
                  </a:lnTo>
                  <a:lnTo>
                    <a:pt x="0" y="609"/>
                  </a:lnTo>
                  <a:lnTo>
                    <a:pt x="0" y="122"/>
                  </a:lnTo>
                  <a:close/>
                </a:path>
              </a:pathLst>
            </a:custGeom>
            <a:noFill/>
            <a:ln w="126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89" name="Picture 65"/>
            <p:cNvPicPr>
              <a:picLocks noChangeAspect="1" noChangeArrowheads="1"/>
            </p:cNvPicPr>
            <p:nvPr/>
          </p:nvPicPr>
          <p:blipFill>
            <a:blip r:embed="rId2" cstate="print"/>
            <a:srcRect/>
            <a:stretch>
              <a:fillRect/>
            </a:stretch>
          </p:blipFill>
          <p:spPr bwMode="auto">
            <a:xfrm>
              <a:off x="1937" y="1675"/>
              <a:ext cx="1374" cy="493"/>
            </a:xfrm>
            <a:prstGeom prst="rect">
              <a:avLst/>
            </a:prstGeom>
            <a:noFill/>
          </p:spPr>
        </p:pic>
        <p:pic>
          <p:nvPicPr>
            <p:cNvPr id="1090" name="Picture 66"/>
            <p:cNvPicPr>
              <a:picLocks noChangeAspect="1" noChangeArrowheads="1"/>
            </p:cNvPicPr>
            <p:nvPr/>
          </p:nvPicPr>
          <p:blipFill>
            <a:blip r:embed="rId13" cstate="print"/>
            <a:srcRect/>
            <a:stretch>
              <a:fillRect/>
            </a:stretch>
          </p:blipFill>
          <p:spPr bwMode="auto">
            <a:xfrm>
              <a:off x="2071" y="1672"/>
              <a:ext cx="1455" cy="348"/>
            </a:xfrm>
            <a:prstGeom prst="rect">
              <a:avLst/>
            </a:prstGeom>
            <a:noFill/>
          </p:spPr>
        </p:pic>
        <p:pic>
          <p:nvPicPr>
            <p:cNvPr id="1091" name="Picture 67"/>
            <p:cNvPicPr>
              <a:picLocks noChangeAspect="1" noChangeArrowheads="1"/>
            </p:cNvPicPr>
            <p:nvPr/>
          </p:nvPicPr>
          <p:blipFill>
            <a:blip r:embed="rId12" cstate="print"/>
            <a:srcRect/>
            <a:stretch>
              <a:fillRect/>
            </a:stretch>
          </p:blipFill>
          <p:spPr bwMode="auto">
            <a:xfrm>
              <a:off x="3170" y="1672"/>
              <a:ext cx="77" cy="348"/>
            </a:xfrm>
            <a:prstGeom prst="rect">
              <a:avLst/>
            </a:prstGeom>
            <a:noFill/>
          </p:spPr>
        </p:pic>
        <p:sp>
          <p:nvSpPr>
            <p:cNvPr id="1092" name="Freeform 68"/>
            <p:cNvSpPr>
              <a:spLocks/>
            </p:cNvSpPr>
            <p:nvPr/>
          </p:nvSpPr>
          <p:spPr bwMode="auto">
            <a:xfrm>
              <a:off x="3915" y="1586"/>
              <a:ext cx="1829" cy="731"/>
            </a:xfrm>
            <a:custGeom>
              <a:avLst/>
              <a:gdLst/>
              <a:ahLst/>
              <a:cxnLst>
                <a:cxn ang="0">
                  <a:pos x="1706" y="0"/>
                </a:cxn>
                <a:cxn ang="0">
                  <a:pos x="122" y="0"/>
                </a:cxn>
                <a:cxn ang="0">
                  <a:pos x="75" y="10"/>
                </a:cxn>
                <a:cxn ang="0">
                  <a:pos x="36" y="36"/>
                </a:cxn>
                <a:cxn ang="0">
                  <a:pos x="10" y="75"/>
                </a:cxn>
                <a:cxn ang="0">
                  <a:pos x="0" y="122"/>
                </a:cxn>
                <a:cxn ang="0">
                  <a:pos x="0" y="609"/>
                </a:cxn>
                <a:cxn ang="0">
                  <a:pos x="10" y="656"/>
                </a:cxn>
                <a:cxn ang="0">
                  <a:pos x="36" y="695"/>
                </a:cxn>
                <a:cxn ang="0">
                  <a:pos x="75" y="721"/>
                </a:cxn>
                <a:cxn ang="0">
                  <a:pos x="122" y="730"/>
                </a:cxn>
                <a:cxn ang="0">
                  <a:pos x="1706" y="730"/>
                </a:cxn>
                <a:cxn ang="0">
                  <a:pos x="1754" y="721"/>
                </a:cxn>
                <a:cxn ang="0">
                  <a:pos x="1793" y="695"/>
                </a:cxn>
                <a:cxn ang="0">
                  <a:pos x="1819" y="656"/>
                </a:cxn>
                <a:cxn ang="0">
                  <a:pos x="1829" y="609"/>
                </a:cxn>
                <a:cxn ang="0">
                  <a:pos x="1829" y="122"/>
                </a:cxn>
                <a:cxn ang="0">
                  <a:pos x="1819" y="75"/>
                </a:cxn>
                <a:cxn ang="0">
                  <a:pos x="1793" y="36"/>
                </a:cxn>
                <a:cxn ang="0">
                  <a:pos x="1754" y="10"/>
                </a:cxn>
                <a:cxn ang="0">
                  <a:pos x="1706" y="0"/>
                </a:cxn>
              </a:cxnLst>
              <a:rect l="0" t="0" r="r" b="b"/>
              <a:pathLst>
                <a:path w="1829" h="731">
                  <a:moveTo>
                    <a:pt x="1706" y="0"/>
                  </a:moveTo>
                  <a:lnTo>
                    <a:pt x="122" y="0"/>
                  </a:lnTo>
                  <a:lnTo>
                    <a:pt x="75" y="10"/>
                  </a:lnTo>
                  <a:lnTo>
                    <a:pt x="36" y="36"/>
                  </a:lnTo>
                  <a:lnTo>
                    <a:pt x="10" y="75"/>
                  </a:lnTo>
                  <a:lnTo>
                    <a:pt x="0" y="122"/>
                  </a:lnTo>
                  <a:lnTo>
                    <a:pt x="0" y="609"/>
                  </a:lnTo>
                  <a:lnTo>
                    <a:pt x="10" y="656"/>
                  </a:lnTo>
                  <a:lnTo>
                    <a:pt x="36" y="695"/>
                  </a:lnTo>
                  <a:lnTo>
                    <a:pt x="75" y="721"/>
                  </a:lnTo>
                  <a:lnTo>
                    <a:pt x="122" y="730"/>
                  </a:lnTo>
                  <a:lnTo>
                    <a:pt x="1706" y="730"/>
                  </a:lnTo>
                  <a:lnTo>
                    <a:pt x="1754" y="721"/>
                  </a:lnTo>
                  <a:lnTo>
                    <a:pt x="1793" y="695"/>
                  </a:lnTo>
                  <a:lnTo>
                    <a:pt x="1819" y="656"/>
                  </a:lnTo>
                  <a:lnTo>
                    <a:pt x="1829" y="609"/>
                  </a:lnTo>
                  <a:lnTo>
                    <a:pt x="1829" y="122"/>
                  </a:lnTo>
                  <a:lnTo>
                    <a:pt x="1819" y="75"/>
                  </a:lnTo>
                  <a:lnTo>
                    <a:pt x="1793" y="36"/>
                  </a:lnTo>
                  <a:lnTo>
                    <a:pt x="1754" y="10"/>
                  </a:lnTo>
                  <a:lnTo>
                    <a:pt x="1706"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3915" y="1586"/>
              <a:ext cx="1829" cy="731"/>
            </a:xfrm>
            <a:custGeom>
              <a:avLst/>
              <a:gdLst/>
              <a:ahLst/>
              <a:cxnLst>
                <a:cxn ang="0">
                  <a:pos x="0" y="122"/>
                </a:cxn>
                <a:cxn ang="0">
                  <a:pos x="10" y="75"/>
                </a:cxn>
                <a:cxn ang="0">
                  <a:pos x="36" y="36"/>
                </a:cxn>
                <a:cxn ang="0">
                  <a:pos x="75" y="10"/>
                </a:cxn>
                <a:cxn ang="0">
                  <a:pos x="122" y="0"/>
                </a:cxn>
                <a:cxn ang="0">
                  <a:pos x="1706" y="0"/>
                </a:cxn>
                <a:cxn ang="0">
                  <a:pos x="1754" y="10"/>
                </a:cxn>
                <a:cxn ang="0">
                  <a:pos x="1793" y="36"/>
                </a:cxn>
                <a:cxn ang="0">
                  <a:pos x="1819" y="75"/>
                </a:cxn>
                <a:cxn ang="0">
                  <a:pos x="1829" y="122"/>
                </a:cxn>
                <a:cxn ang="0">
                  <a:pos x="1829" y="609"/>
                </a:cxn>
                <a:cxn ang="0">
                  <a:pos x="1819" y="656"/>
                </a:cxn>
                <a:cxn ang="0">
                  <a:pos x="1793" y="695"/>
                </a:cxn>
                <a:cxn ang="0">
                  <a:pos x="1754" y="721"/>
                </a:cxn>
                <a:cxn ang="0">
                  <a:pos x="1706" y="730"/>
                </a:cxn>
                <a:cxn ang="0">
                  <a:pos x="122" y="730"/>
                </a:cxn>
                <a:cxn ang="0">
                  <a:pos x="75" y="721"/>
                </a:cxn>
                <a:cxn ang="0">
                  <a:pos x="36" y="695"/>
                </a:cxn>
                <a:cxn ang="0">
                  <a:pos x="10" y="656"/>
                </a:cxn>
                <a:cxn ang="0">
                  <a:pos x="0" y="609"/>
                </a:cxn>
                <a:cxn ang="0">
                  <a:pos x="0" y="122"/>
                </a:cxn>
              </a:cxnLst>
              <a:rect l="0" t="0" r="r" b="b"/>
              <a:pathLst>
                <a:path w="1829" h="731">
                  <a:moveTo>
                    <a:pt x="0" y="122"/>
                  </a:moveTo>
                  <a:lnTo>
                    <a:pt x="10" y="75"/>
                  </a:lnTo>
                  <a:lnTo>
                    <a:pt x="36" y="36"/>
                  </a:lnTo>
                  <a:lnTo>
                    <a:pt x="75" y="10"/>
                  </a:lnTo>
                  <a:lnTo>
                    <a:pt x="122" y="0"/>
                  </a:lnTo>
                  <a:lnTo>
                    <a:pt x="1706" y="0"/>
                  </a:lnTo>
                  <a:lnTo>
                    <a:pt x="1754" y="10"/>
                  </a:lnTo>
                  <a:lnTo>
                    <a:pt x="1793" y="36"/>
                  </a:lnTo>
                  <a:lnTo>
                    <a:pt x="1819" y="75"/>
                  </a:lnTo>
                  <a:lnTo>
                    <a:pt x="1829" y="122"/>
                  </a:lnTo>
                  <a:lnTo>
                    <a:pt x="1829" y="609"/>
                  </a:lnTo>
                  <a:lnTo>
                    <a:pt x="1819" y="656"/>
                  </a:lnTo>
                  <a:lnTo>
                    <a:pt x="1793" y="695"/>
                  </a:lnTo>
                  <a:lnTo>
                    <a:pt x="1754" y="721"/>
                  </a:lnTo>
                  <a:lnTo>
                    <a:pt x="1706" y="730"/>
                  </a:lnTo>
                  <a:lnTo>
                    <a:pt x="122" y="730"/>
                  </a:lnTo>
                  <a:lnTo>
                    <a:pt x="75" y="721"/>
                  </a:lnTo>
                  <a:lnTo>
                    <a:pt x="36" y="695"/>
                  </a:lnTo>
                  <a:lnTo>
                    <a:pt x="10" y="656"/>
                  </a:lnTo>
                  <a:lnTo>
                    <a:pt x="0" y="609"/>
                  </a:lnTo>
                  <a:lnTo>
                    <a:pt x="0" y="122"/>
                  </a:lnTo>
                  <a:close/>
                </a:path>
              </a:pathLst>
            </a:custGeom>
            <a:noFill/>
            <a:ln w="126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94" name="Picture 70"/>
            <p:cNvPicPr>
              <a:picLocks noChangeAspect="1" noChangeArrowheads="1"/>
            </p:cNvPicPr>
            <p:nvPr/>
          </p:nvPicPr>
          <p:blipFill>
            <a:blip r:embed="rId5" cstate="print"/>
            <a:srcRect/>
            <a:stretch>
              <a:fillRect/>
            </a:stretch>
          </p:blipFill>
          <p:spPr bwMode="auto">
            <a:xfrm>
              <a:off x="3959" y="1703"/>
              <a:ext cx="1738" cy="494"/>
            </a:xfrm>
            <a:prstGeom prst="rect">
              <a:avLst/>
            </a:prstGeom>
            <a:noFill/>
          </p:spPr>
        </p:pic>
        <p:pic>
          <p:nvPicPr>
            <p:cNvPr id="1095" name="Picture 71"/>
            <p:cNvPicPr>
              <a:picLocks noChangeAspect="1" noChangeArrowheads="1"/>
            </p:cNvPicPr>
            <p:nvPr/>
          </p:nvPicPr>
          <p:blipFill>
            <a:blip r:embed="rId14" cstate="print"/>
            <a:srcRect/>
            <a:stretch>
              <a:fillRect/>
            </a:stretch>
          </p:blipFill>
          <p:spPr bwMode="auto">
            <a:xfrm>
              <a:off x="4135" y="1703"/>
              <a:ext cx="1841" cy="348"/>
            </a:xfrm>
            <a:prstGeom prst="rect">
              <a:avLst/>
            </a:prstGeom>
            <a:noFill/>
          </p:spPr>
        </p:pic>
        <p:pic>
          <p:nvPicPr>
            <p:cNvPr id="1096" name="Picture 72"/>
            <p:cNvPicPr>
              <a:picLocks noChangeAspect="1" noChangeArrowheads="1"/>
            </p:cNvPicPr>
            <p:nvPr/>
          </p:nvPicPr>
          <p:blipFill>
            <a:blip r:embed="rId12" cstate="print"/>
            <a:srcRect/>
            <a:stretch>
              <a:fillRect/>
            </a:stretch>
          </p:blipFill>
          <p:spPr bwMode="auto">
            <a:xfrm>
              <a:off x="5522" y="1703"/>
              <a:ext cx="77" cy="348"/>
            </a:xfrm>
            <a:prstGeom prst="rect">
              <a:avLst/>
            </a:prstGeom>
            <a:noFill/>
          </p:spPr>
        </p:pic>
        <p:sp>
          <p:nvSpPr>
            <p:cNvPr id="1097" name="AutoShape 73"/>
            <p:cNvSpPr>
              <a:spLocks/>
            </p:cNvSpPr>
            <p:nvPr/>
          </p:nvSpPr>
          <p:spPr bwMode="auto">
            <a:xfrm>
              <a:off x="5779" y="1872"/>
              <a:ext cx="686" cy="116"/>
            </a:xfrm>
            <a:custGeom>
              <a:avLst/>
              <a:gdLst/>
              <a:ahLst/>
              <a:cxnLst>
                <a:cxn ang="0">
                  <a:pos x="672" y="62"/>
                </a:cxn>
                <a:cxn ang="0">
                  <a:pos x="567" y="62"/>
                </a:cxn>
                <a:cxn ang="0">
                  <a:pos x="568" y="115"/>
                </a:cxn>
                <a:cxn ang="0">
                  <a:pos x="672" y="62"/>
                </a:cxn>
                <a:cxn ang="0">
                  <a:pos x="566" y="0"/>
                </a:cxn>
                <a:cxn ang="0">
                  <a:pos x="567" y="53"/>
                </a:cxn>
                <a:cxn ang="0">
                  <a:pos x="0" y="65"/>
                </a:cxn>
                <a:cxn ang="0">
                  <a:pos x="0" y="74"/>
                </a:cxn>
                <a:cxn ang="0">
                  <a:pos x="567" y="62"/>
                </a:cxn>
                <a:cxn ang="0">
                  <a:pos x="672" y="62"/>
                </a:cxn>
                <a:cxn ang="0">
                  <a:pos x="686" y="55"/>
                </a:cxn>
                <a:cxn ang="0">
                  <a:pos x="566" y="0"/>
                </a:cxn>
              </a:cxnLst>
              <a:rect l="0" t="0" r="r" b="b"/>
              <a:pathLst>
                <a:path w="686" h="116">
                  <a:moveTo>
                    <a:pt x="672" y="62"/>
                  </a:moveTo>
                  <a:lnTo>
                    <a:pt x="567" y="62"/>
                  </a:lnTo>
                  <a:lnTo>
                    <a:pt x="568" y="115"/>
                  </a:lnTo>
                  <a:lnTo>
                    <a:pt x="672" y="62"/>
                  </a:lnTo>
                  <a:close/>
                  <a:moveTo>
                    <a:pt x="566" y="0"/>
                  </a:moveTo>
                  <a:lnTo>
                    <a:pt x="567" y="53"/>
                  </a:lnTo>
                  <a:lnTo>
                    <a:pt x="0" y="65"/>
                  </a:lnTo>
                  <a:lnTo>
                    <a:pt x="0" y="74"/>
                  </a:lnTo>
                  <a:lnTo>
                    <a:pt x="567" y="62"/>
                  </a:lnTo>
                  <a:lnTo>
                    <a:pt x="672" y="62"/>
                  </a:lnTo>
                  <a:lnTo>
                    <a:pt x="686" y="55"/>
                  </a:lnTo>
                  <a:lnTo>
                    <a:pt x="566"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6500" y="1571"/>
              <a:ext cx="1481" cy="731"/>
            </a:xfrm>
            <a:custGeom>
              <a:avLst/>
              <a:gdLst/>
              <a:ahLst/>
              <a:cxnLst>
                <a:cxn ang="0">
                  <a:pos x="1358" y="0"/>
                </a:cxn>
                <a:cxn ang="0">
                  <a:pos x="122" y="0"/>
                </a:cxn>
                <a:cxn ang="0">
                  <a:pos x="75" y="10"/>
                </a:cxn>
                <a:cxn ang="0">
                  <a:pos x="36" y="36"/>
                </a:cxn>
                <a:cxn ang="0">
                  <a:pos x="10" y="75"/>
                </a:cxn>
                <a:cxn ang="0">
                  <a:pos x="0" y="122"/>
                </a:cxn>
                <a:cxn ang="0">
                  <a:pos x="0" y="609"/>
                </a:cxn>
                <a:cxn ang="0">
                  <a:pos x="10" y="656"/>
                </a:cxn>
                <a:cxn ang="0">
                  <a:pos x="36" y="695"/>
                </a:cxn>
                <a:cxn ang="0">
                  <a:pos x="75" y="721"/>
                </a:cxn>
                <a:cxn ang="0">
                  <a:pos x="122" y="731"/>
                </a:cxn>
                <a:cxn ang="0">
                  <a:pos x="1358" y="731"/>
                </a:cxn>
                <a:cxn ang="0">
                  <a:pos x="1406" y="721"/>
                </a:cxn>
                <a:cxn ang="0">
                  <a:pos x="1445" y="695"/>
                </a:cxn>
                <a:cxn ang="0">
                  <a:pos x="1471" y="656"/>
                </a:cxn>
                <a:cxn ang="0">
                  <a:pos x="1481" y="609"/>
                </a:cxn>
                <a:cxn ang="0">
                  <a:pos x="1481" y="122"/>
                </a:cxn>
                <a:cxn ang="0">
                  <a:pos x="1471" y="75"/>
                </a:cxn>
                <a:cxn ang="0">
                  <a:pos x="1445" y="36"/>
                </a:cxn>
                <a:cxn ang="0">
                  <a:pos x="1406" y="10"/>
                </a:cxn>
                <a:cxn ang="0">
                  <a:pos x="1358" y="0"/>
                </a:cxn>
              </a:cxnLst>
              <a:rect l="0" t="0" r="r" b="b"/>
              <a:pathLst>
                <a:path w="1481" h="731">
                  <a:moveTo>
                    <a:pt x="1358" y="0"/>
                  </a:moveTo>
                  <a:lnTo>
                    <a:pt x="122" y="0"/>
                  </a:lnTo>
                  <a:lnTo>
                    <a:pt x="75" y="10"/>
                  </a:lnTo>
                  <a:lnTo>
                    <a:pt x="36" y="36"/>
                  </a:lnTo>
                  <a:lnTo>
                    <a:pt x="10" y="75"/>
                  </a:lnTo>
                  <a:lnTo>
                    <a:pt x="0" y="122"/>
                  </a:lnTo>
                  <a:lnTo>
                    <a:pt x="0" y="609"/>
                  </a:lnTo>
                  <a:lnTo>
                    <a:pt x="10" y="656"/>
                  </a:lnTo>
                  <a:lnTo>
                    <a:pt x="36" y="695"/>
                  </a:lnTo>
                  <a:lnTo>
                    <a:pt x="75" y="721"/>
                  </a:lnTo>
                  <a:lnTo>
                    <a:pt x="122" y="731"/>
                  </a:lnTo>
                  <a:lnTo>
                    <a:pt x="1358" y="731"/>
                  </a:lnTo>
                  <a:lnTo>
                    <a:pt x="1406" y="721"/>
                  </a:lnTo>
                  <a:lnTo>
                    <a:pt x="1445" y="695"/>
                  </a:lnTo>
                  <a:lnTo>
                    <a:pt x="1471" y="656"/>
                  </a:lnTo>
                  <a:lnTo>
                    <a:pt x="1481" y="609"/>
                  </a:lnTo>
                  <a:lnTo>
                    <a:pt x="1481" y="122"/>
                  </a:lnTo>
                  <a:lnTo>
                    <a:pt x="1471" y="75"/>
                  </a:lnTo>
                  <a:lnTo>
                    <a:pt x="1445" y="36"/>
                  </a:lnTo>
                  <a:lnTo>
                    <a:pt x="1406" y="10"/>
                  </a:lnTo>
                  <a:lnTo>
                    <a:pt x="1358"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6500" y="1571"/>
              <a:ext cx="1481" cy="731"/>
            </a:xfrm>
            <a:custGeom>
              <a:avLst/>
              <a:gdLst/>
              <a:ahLst/>
              <a:cxnLst>
                <a:cxn ang="0">
                  <a:pos x="0" y="122"/>
                </a:cxn>
                <a:cxn ang="0">
                  <a:pos x="10" y="75"/>
                </a:cxn>
                <a:cxn ang="0">
                  <a:pos x="36" y="36"/>
                </a:cxn>
                <a:cxn ang="0">
                  <a:pos x="75" y="10"/>
                </a:cxn>
                <a:cxn ang="0">
                  <a:pos x="122" y="0"/>
                </a:cxn>
                <a:cxn ang="0">
                  <a:pos x="1358" y="0"/>
                </a:cxn>
                <a:cxn ang="0">
                  <a:pos x="1406" y="10"/>
                </a:cxn>
                <a:cxn ang="0">
                  <a:pos x="1445" y="36"/>
                </a:cxn>
                <a:cxn ang="0">
                  <a:pos x="1471" y="75"/>
                </a:cxn>
                <a:cxn ang="0">
                  <a:pos x="1481" y="122"/>
                </a:cxn>
                <a:cxn ang="0">
                  <a:pos x="1481" y="609"/>
                </a:cxn>
                <a:cxn ang="0">
                  <a:pos x="1471" y="656"/>
                </a:cxn>
                <a:cxn ang="0">
                  <a:pos x="1445" y="695"/>
                </a:cxn>
                <a:cxn ang="0">
                  <a:pos x="1406" y="721"/>
                </a:cxn>
                <a:cxn ang="0">
                  <a:pos x="1358" y="731"/>
                </a:cxn>
                <a:cxn ang="0">
                  <a:pos x="122" y="731"/>
                </a:cxn>
                <a:cxn ang="0">
                  <a:pos x="75" y="721"/>
                </a:cxn>
                <a:cxn ang="0">
                  <a:pos x="36" y="695"/>
                </a:cxn>
                <a:cxn ang="0">
                  <a:pos x="10" y="656"/>
                </a:cxn>
                <a:cxn ang="0">
                  <a:pos x="0" y="609"/>
                </a:cxn>
                <a:cxn ang="0">
                  <a:pos x="0" y="122"/>
                </a:cxn>
              </a:cxnLst>
              <a:rect l="0" t="0" r="r" b="b"/>
              <a:pathLst>
                <a:path w="1481" h="731">
                  <a:moveTo>
                    <a:pt x="0" y="122"/>
                  </a:moveTo>
                  <a:lnTo>
                    <a:pt x="10" y="75"/>
                  </a:lnTo>
                  <a:lnTo>
                    <a:pt x="36" y="36"/>
                  </a:lnTo>
                  <a:lnTo>
                    <a:pt x="75" y="10"/>
                  </a:lnTo>
                  <a:lnTo>
                    <a:pt x="122" y="0"/>
                  </a:lnTo>
                  <a:lnTo>
                    <a:pt x="1358" y="0"/>
                  </a:lnTo>
                  <a:lnTo>
                    <a:pt x="1406" y="10"/>
                  </a:lnTo>
                  <a:lnTo>
                    <a:pt x="1445" y="36"/>
                  </a:lnTo>
                  <a:lnTo>
                    <a:pt x="1471" y="75"/>
                  </a:lnTo>
                  <a:lnTo>
                    <a:pt x="1481" y="122"/>
                  </a:lnTo>
                  <a:lnTo>
                    <a:pt x="1481" y="609"/>
                  </a:lnTo>
                  <a:lnTo>
                    <a:pt x="1471" y="656"/>
                  </a:lnTo>
                  <a:lnTo>
                    <a:pt x="1445" y="695"/>
                  </a:lnTo>
                  <a:lnTo>
                    <a:pt x="1406" y="721"/>
                  </a:lnTo>
                  <a:lnTo>
                    <a:pt x="1358" y="731"/>
                  </a:lnTo>
                  <a:lnTo>
                    <a:pt x="122" y="731"/>
                  </a:lnTo>
                  <a:lnTo>
                    <a:pt x="75" y="721"/>
                  </a:lnTo>
                  <a:lnTo>
                    <a:pt x="36" y="695"/>
                  </a:lnTo>
                  <a:lnTo>
                    <a:pt x="10" y="656"/>
                  </a:lnTo>
                  <a:lnTo>
                    <a:pt x="0" y="609"/>
                  </a:lnTo>
                  <a:lnTo>
                    <a:pt x="0" y="122"/>
                  </a:lnTo>
                  <a:close/>
                </a:path>
              </a:pathLst>
            </a:custGeom>
            <a:noFill/>
            <a:ln w="126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00" name="Picture 76"/>
            <p:cNvPicPr>
              <a:picLocks noChangeAspect="1" noChangeArrowheads="1"/>
            </p:cNvPicPr>
            <p:nvPr/>
          </p:nvPicPr>
          <p:blipFill>
            <a:blip r:embed="rId7" cstate="print"/>
            <a:srcRect/>
            <a:stretch>
              <a:fillRect/>
            </a:stretch>
          </p:blipFill>
          <p:spPr bwMode="auto">
            <a:xfrm>
              <a:off x="6545" y="1689"/>
              <a:ext cx="1389" cy="494"/>
            </a:xfrm>
            <a:prstGeom prst="rect">
              <a:avLst/>
            </a:prstGeom>
            <a:noFill/>
          </p:spPr>
        </p:pic>
        <p:pic>
          <p:nvPicPr>
            <p:cNvPr id="1101" name="Picture 77"/>
            <p:cNvPicPr>
              <a:picLocks noChangeAspect="1" noChangeArrowheads="1"/>
            </p:cNvPicPr>
            <p:nvPr/>
          </p:nvPicPr>
          <p:blipFill>
            <a:blip r:embed="rId15" cstate="print"/>
            <a:srcRect/>
            <a:stretch>
              <a:fillRect/>
            </a:stretch>
          </p:blipFill>
          <p:spPr bwMode="auto">
            <a:xfrm>
              <a:off x="7069" y="1689"/>
              <a:ext cx="670" cy="348"/>
            </a:xfrm>
            <a:prstGeom prst="rect">
              <a:avLst/>
            </a:prstGeom>
            <a:noFill/>
          </p:spPr>
        </p:pic>
        <p:pic>
          <p:nvPicPr>
            <p:cNvPr id="1102" name="Picture 78"/>
            <p:cNvPicPr>
              <a:picLocks noChangeAspect="1" noChangeArrowheads="1"/>
            </p:cNvPicPr>
            <p:nvPr/>
          </p:nvPicPr>
          <p:blipFill>
            <a:blip r:embed="rId12" cstate="print"/>
            <a:srcRect/>
            <a:stretch>
              <a:fillRect/>
            </a:stretch>
          </p:blipFill>
          <p:spPr bwMode="auto">
            <a:xfrm>
              <a:off x="7490" y="1689"/>
              <a:ext cx="75" cy="348"/>
            </a:xfrm>
            <a:prstGeom prst="rect">
              <a:avLst/>
            </a:prstGeom>
            <a:noFill/>
          </p:spPr>
        </p:pic>
        <p:sp>
          <p:nvSpPr>
            <p:cNvPr id="1103" name="AutoShape 79"/>
            <p:cNvSpPr>
              <a:spLocks/>
            </p:cNvSpPr>
            <p:nvPr/>
          </p:nvSpPr>
          <p:spPr bwMode="auto">
            <a:xfrm>
              <a:off x="7969" y="1828"/>
              <a:ext cx="689" cy="116"/>
            </a:xfrm>
            <a:custGeom>
              <a:avLst/>
              <a:gdLst/>
              <a:ahLst/>
              <a:cxnLst>
                <a:cxn ang="0">
                  <a:pos x="674" y="63"/>
                </a:cxn>
                <a:cxn ang="0">
                  <a:pos x="569" y="63"/>
                </a:cxn>
                <a:cxn ang="0">
                  <a:pos x="570" y="115"/>
                </a:cxn>
                <a:cxn ang="0">
                  <a:pos x="674" y="63"/>
                </a:cxn>
                <a:cxn ang="0">
                  <a:pos x="568" y="0"/>
                </a:cxn>
                <a:cxn ang="0">
                  <a:pos x="569" y="53"/>
                </a:cxn>
                <a:cxn ang="0">
                  <a:pos x="0" y="65"/>
                </a:cxn>
                <a:cxn ang="0">
                  <a:pos x="0" y="74"/>
                </a:cxn>
                <a:cxn ang="0">
                  <a:pos x="569" y="63"/>
                </a:cxn>
                <a:cxn ang="0">
                  <a:pos x="674" y="63"/>
                </a:cxn>
                <a:cxn ang="0">
                  <a:pos x="689" y="55"/>
                </a:cxn>
                <a:cxn ang="0">
                  <a:pos x="568" y="0"/>
                </a:cxn>
              </a:cxnLst>
              <a:rect l="0" t="0" r="r" b="b"/>
              <a:pathLst>
                <a:path w="689" h="116">
                  <a:moveTo>
                    <a:pt x="674" y="63"/>
                  </a:moveTo>
                  <a:lnTo>
                    <a:pt x="569" y="63"/>
                  </a:lnTo>
                  <a:lnTo>
                    <a:pt x="570" y="115"/>
                  </a:lnTo>
                  <a:lnTo>
                    <a:pt x="674" y="63"/>
                  </a:lnTo>
                  <a:close/>
                  <a:moveTo>
                    <a:pt x="568" y="0"/>
                  </a:moveTo>
                  <a:lnTo>
                    <a:pt x="569" y="53"/>
                  </a:lnTo>
                  <a:lnTo>
                    <a:pt x="0" y="65"/>
                  </a:lnTo>
                  <a:lnTo>
                    <a:pt x="0" y="74"/>
                  </a:lnTo>
                  <a:lnTo>
                    <a:pt x="569" y="63"/>
                  </a:lnTo>
                  <a:lnTo>
                    <a:pt x="674" y="63"/>
                  </a:lnTo>
                  <a:lnTo>
                    <a:pt x="689" y="55"/>
                  </a:lnTo>
                  <a:lnTo>
                    <a:pt x="568"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80"/>
            <p:cNvSpPr>
              <a:spLocks/>
            </p:cNvSpPr>
            <p:nvPr/>
          </p:nvSpPr>
          <p:spPr bwMode="auto">
            <a:xfrm>
              <a:off x="8693" y="1495"/>
              <a:ext cx="1540" cy="820"/>
            </a:xfrm>
            <a:custGeom>
              <a:avLst/>
              <a:gdLst/>
              <a:ahLst/>
              <a:cxnLst>
                <a:cxn ang="0">
                  <a:pos x="1403" y="0"/>
                </a:cxn>
                <a:cxn ang="0">
                  <a:pos x="137" y="0"/>
                </a:cxn>
                <a:cxn ang="0">
                  <a:pos x="84" y="11"/>
                </a:cxn>
                <a:cxn ang="0">
                  <a:pos x="40" y="40"/>
                </a:cxn>
                <a:cxn ang="0">
                  <a:pos x="11" y="84"/>
                </a:cxn>
                <a:cxn ang="0">
                  <a:pos x="0" y="137"/>
                </a:cxn>
                <a:cxn ang="0">
                  <a:pos x="0" y="683"/>
                </a:cxn>
                <a:cxn ang="0">
                  <a:pos x="11" y="736"/>
                </a:cxn>
                <a:cxn ang="0">
                  <a:pos x="40" y="780"/>
                </a:cxn>
                <a:cxn ang="0">
                  <a:pos x="84" y="809"/>
                </a:cxn>
                <a:cxn ang="0">
                  <a:pos x="137" y="820"/>
                </a:cxn>
                <a:cxn ang="0">
                  <a:pos x="1403" y="820"/>
                </a:cxn>
                <a:cxn ang="0">
                  <a:pos x="1456" y="809"/>
                </a:cxn>
                <a:cxn ang="0">
                  <a:pos x="1500" y="780"/>
                </a:cxn>
                <a:cxn ang="0">
                  <a:pos x="1529" y="736"/>
                </a:cxn>
                <a:cxn ang="0">
                  <a:pos x="1540" y="683"/>
                </a:cxn>
                <a:cxn ang="0">
                  <a:pos x="1540" y="137"/>
                </a:cxn>
                <a:cxn ang="0">
                  <a:pos x="1529" y="84"/>
                </a:cxn>
                <a:cxn ang="0">
                  <a:pos x="1500" y="40"/>
                </a:cxn>
                <a:cxn ang="0">
                  <a:pos x="1456" y="11"/>
                </a:cxn>
                <a:cxn ang="0">
                  <a:pos x="1403" y="0"/>
                </a:cxn>
              </a:cxnLst>
              <a:rect l="0" t="0" r="r" b="b"/>
              <a:pathLst>
                <a:path w="1540" h="820">
                  <a:moveTo>
                    <a:pt x="1403" y="0"/>
                  </a:moveTo>
                  <a:lnTo>
                    <a:pt x="137" y="0"/>
                  </a:lnTo>
                  <a:lnTo>
                    <a:pt x="84" y="11"/>
                  </a:lnTo>
                  <a:lnTo>
                    <a:pt x="40" y="40"/>
                  </a:lnTo>
                  <a:lnTo>
                    <a:pt x="11" y="84"/>
                  </a:lnTo>
                  <a:lnTo>
                    <a:pt x="0" y="137"/>
                  </a:lnTo>
                  <a:lnTo>
                    <a:pt x="0" y="683"/>
                  </a:lnTo>
                  <a:lnTo>
                    <a:pt x="11" y="736"/>
                  </a:lnTo>
                  <a:lnTo>
                    <a:pt x="40" y="780"/>
                  </a:lnTo>
                  <a:lnTo>
                    <a:pt x="84" y="809"/>
                  </a:lnTo>
                  <a:lnTo>
                    <a:pt x="137" y="820"/>
                  </a:lnTo>
                  <a:lnTo>
                    <a:pt x="1403" y="820"/>
                  </a:lnTo>
                  <a:lnTo>
                    <a:pt x="1456" y="809"/>
                  </a:lnTo>
                  <a:lnTo>
                    <a:pt x="1500" y="780"/>
                  </a:lnTo>
                  <a:lnTo>
                    <a:pt x="1529" y="736"/>
                  </a:lnTo>
                  <a:lnTo>
                    <a:pt x="1540" y="683"/>
                  </a:lnTo>
                  <a:lnTo>
                    <a:pt x="1540" y="137"/>
                  </a:lnTo>
                  <a:lnTo>
                    <a:pt x="1529" y="84"/>
                  </a:lnTo>
                  <a:lnTo>
                    <a:pt x="1500" y="40"/>
                  </a:lnTo>
                  <a:lnTo>
                    <a:pt x="1456" y="11"/>
                  </a:lnTo>
                  <a:lnTo>
                    <a:pt x="1403"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81"/>
            <p:cNvSpPr>
              <a:spLocks/>
            </p:cNvSpPr>
            <p:nvPr/>
          </p:nvSpPr>
          <p:spPr bwMode="auto">
            <a:xfrm>
              <a:off x="8693" y="1495"/>
              <a:ext cx="1540" cy="820"/>
            </a:xfrm>
            <a:custGeom>
              <a:avLst/>
              <a:gdLst/>
              <a:ahLst/>
              <a:cxnLst>
                <a:cxn ang="0">
                  <a:pos x="0" y="137"/>
                </a:cxn>
                <a:cxn ang="0">
                  <a:pos x="11" y="84"/>
                </a:cxn>
                <a:cxn ang="0">
                  <a:pos x="40" y="40"/>
                </a:cxn>
                <a:cxn ang="0">
                  <a:pos x="84" y="11"/>
                </a:cxn>
                <a:cxn ang="0">
                  <a:pos x="137" y="0"/>
                </a:cxn>
                <a:cxn ang="0">
                  <a:pos x="1403" y="0"/>
                </a:cxn>
                <a:cxn ang="0">
                  <a:pos x="1456" y="11"/>
                </a:cxn>
                <a:cxn ang="0">
                  <a:pos x="1500" y="40"/>
                </a:cxn>
                <a:cxn ang="0">
                  <a:pos x="1529" y="84"/>
                </a:cxn>
                <a:cxn ang="0">
                  <a:pos x="1540" y="137"/>
                </a:cxn>
                <a:cxn ang="0">
                  <a:pos x="1540" y="683"/>
                </a:cxn>
                <a:cxn ang="0">
                  <a:pos x="1529" y="736"/>
                </a:cxn>
                <a:cxn ang="0">
                  <a:pos x="1500" y="780"/>
                </a:cxn>
                <a:cxn ang="0">
                  <a:pos x="1456" y="809"/>
                </a:cxn>
                <a:cxn ang="0">
                  <a:pos x="1403" y="820"/>
                </a:cxn>
                <a:cxn ang="0">
                  <a:pos x="137" y="820"/>
                </a:cxn>
                <a:cxn ang="0">
                  <a:pos x="84" y="809"/>
                </a:cxn>
                <a:cxn ang="0">
                  <a:pos x="40" y="780"/>
                </a:cxn>
                <a:cxn ang="0">
                  <a:pos x="11" y="736"/>
                </a:cxn>
                <a:cxn ang="0">
                  <a:pos x="0" y="683"/>
                </a:cxn>
                <a:cxn ang="0">
                  <a:pos x="0" y="137"/>
                </a:cxn>
              </a:cxnLst>
              <a:rect l="0" t="0" r="r" b="b"/>
              <a:pathLst>
                <a:path w="1540" h="820">
                  <a:moveTo>
                    <a:pt x="0" y="137"/>
                  </a:moveTo>
                  <a:lnTo>
                    <a:pt x="11" y="84"/>
                  </a:lnTo>
                  <a:lnTo>
                    <a:pt x="40" y="40"/>
                  </a:lnTo>
                  <a:lnTo>
                    <a:pt x="84" y="11"/>
                  </a:lnTo>
                  <a:lnTo>
                    <a:pt x="137" y="0"/>
                  </a:lnTo>
                  <a:lnTo>
                    <a:pt x="1403" y="0"/>
                  </a:lnTo>
                  <a:lnTo>
                    <a:pt x="1456" y="11"/>
                  </a:lnTo>
                  <a:lnTo>
                    <a:pt x="1500" y="40"/>
                  </a:lnTo>
                  <a:lnTo>
                    <a:pt x="1529" y="84"/>
                  </a:lnTo>
                  <a:lnTo>
                    <a:pt x="1540" y="137"/>
                  </a:lnTo>
                  <a:lnTo>
                    <a:pt x="1540" y="683"/>
                  </a:lnTo>
                  <a:lnTo>
                    <a:pt x="1529" y="736"/>
                  </a:lnTo>
                  <a:lnTo>
                    <a:pt x="1500" y="780"/>
                  </a:lnTo>
                  <a:lnTo>
                    <a:pt x="1456" y="809"/>
                  </a:lnTo>
                  <a:lnTo>
                    <a:pt x="1403" y="820"/>
                  </a:lnTo>
                  <a:lnTo>
                    <a:pt x="137" y="820"/>
                  </a:lnTo>
                  <a:lnTo>
                    <a:pt x="84" y="809"/>
                  </a:lnTo>
                  <a:lnTo>
                    <a:pt x="40" y="780"/>
                  </a:lnTo>
                  <a:lnTo>
                    <a:pt x="11" y="736"/>
                  </a:lnTo>
                  <a:lnTo>
                    <a:pt x="0" y="683"/>
                  </a:lnTo>
                  <a:lnTo>
                    <a:pt x="0" y="137"/>
                  </a:lnTo>
                  <a:close/>
                </a:path>
              </a:pathLst>
            </a:custGeom>
            <a:noFill/>
            <a:ln w="126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06" name="Picture 82"/>
            <p:cNvPicPr>
              <a:picLocks noChangeAspect="1" noChangeArrowheads="1"/>
            </p:cNvPicPr>
            <p:nvPr/>
          </p:nvPicPr>
          <p:blipFill>
            <a:blip r:embed="rId16" cstate="print"/>
            <a:srcRect/>
            <a:stretch>
              <a:fillRect/>
            </a:stretch>
          </p:blipFill>
          <p:spPr bwMode="auto">
            <a:xfrm>
              <a:off x="8743" y="1617"/>
              <a:ext cx="1440" cy="576"/>
            </a:xfrm>
            <a:prstGeom prst="rect">
              <a:avLst/>
            </a:prstGeom>
            <a:noFill/>
          </p:spPr>
        </p:pic>
        <p:pic>
          <p:nvPicPr>
            <p:cNvPr id="1107" name="Picture 83"/>
            <p:cNvPicPr>
              <a:picLocks noChangeAspect="1" noChangeArrowheads="1"/>
            </p:cNvPicPr>
            <p:nvPr/>
          </p:nvPicPr>
          <p:blipFill>
            <a:blip r:embed="rId17" cstate="print"/>
            <a:srcRect/>
            <a:stretch>
              <a:fillRect/>
            </a:stretch>
          </p:blipFill>
          <p:spPr bwMode="auto">
            <a:xfrm>
              <a:off x="8880" y="1617"/>
              <a:ext cx="852" cy="348"/>
            </a:xfrm>
            <a:prstGeom prst="rect">
              <a:avLst/>
            </a:prstGeom>
            <a:noFill/>
          </p:spPr>
        </p:pic>
        <p:pic>
          <p:nvPicPr>
            <p:cNvPr id="1108" name="Picture 84"/>
            <p:cNvPicPr>
              <a:picLocks noChangeAspect="1" noChangeArrowheads="1"/>
            </p:cNvPicPr>
            <p:nvPr/>
          </p:nvPicPr>
          <p:blipFill>
            <a:blip r:embed="rId18" cstate="print"/>
            <a:srcRect/>
            <a:stretch>
              <a:fillRect/>
            </a:stretch>
          </p:blipFill>
          <p:spPr bwMode="auto">
            <a:xfrm>
              <a:off x="8889" y="1888"/>
              <a:ext cx="1496" cy="348"/>
            </a:xfrm>
            <a:prstGeom prst="rect">
              <a:avLst/>
            </a:prstGeom>
            <a:noFill/>
          </p:spPr>
        </p:pic>
        <p:pic>
          <p:nvPicPr>
            <p:cNvPr id="1109" name="Picture 85"/>
            <p:cNvPicPr>
              <a:picLocks noChangeAspect="1" noChangeArrowheads="1"/>
            </p:cNvPicPr>
            <p:nvPr/>
          </p:nvPicPr>
          <p:blipFill>
            <a:blip r:embed="rId12" cstate="print"/>
            <a:srcRect/>
            <a:stretch>
              <a:fillRect/>
            </a:stretch>
          </p:blipFill>
          <p:spPr bwMode="auto">
            <a:xfrm>
              <a:off x="10015" y="1888"/>
              <a:ext cx="75" cy="348"/>
            </a:xfrm>
            <a:prstGeom prst="rect">
              <a:avLst/>
            </a:prstGeom>
            <a:noFill/>
          </p:spPr>
        </p:pic>
        <p:sp>
          <p:nvSpPr>
            <p:cNvPr id="1110" name="Freeform 86"/>
            <p:cNvSpPr>
              <a:spLocks/>
            </p:cNvSpPr>
            <p:nvPr/>
          </p:nvSpPr>
          <p:spPr bwMode="auto">
            <a:xfrm>
              <a:off x="3374" y="1885"/>
              <a:ext cx="566" cy="116"/>
            </a:xfrm>
            <a:custGeom>
              <a:avLst/>
              <a:gdLst/>
              <a:ahLst/>
              <a:cxnLst>
                <a:cxn ang="0">
                  <a:pos x="446" y="0"/>
                </a:cxn>
                <a:cxn ang="0">
                  <a:pos x="446" y="53"/>
                </a:cxn>
                <a:cxn ang="0">
                  <a:pos x="0" y="53"/>
                </a:cxn>
                <a:cxn ang="0">
                  <a:pos x="0" y="62"/>
                </a:cxn>
                <a:cxn ang="0">
                  <a:pos x="446" y="62"/>
                </a:cxn>
                <a:cxn ang="0">
                  <a:pos x="446" y="115"/>
                </a:cxn>
                <a:cxn ang="0">
                  <a:pos x="565" y="58"/>
                </a:cxn>
                <a:cxn ang="0">
                  <a:pos x="446" y="0"/>
                </a:cxn>
              </a:cxnLst>
              <a:rect l="0" t="0" r="r" b="b"/>
              <a:pathLst>
                <a:path w="566" h="116">
                  <a:moveTo>
                    <a:pt x="446" y="0"/>
                  </a:moveTo>
                  <a:lnTo>
                    <a:pt x="446" y="53"/>
                  </a:lnTo>
                  <a:lnTo>
                    <a:pt x="0" y="53"/>
                  </a:lnTo>
                  <a:lnTo>
                    <a:pt x="0" y="62"/>
                  </a:lnTo>
                  <a:lnTo>
                    <a:pt x="446" y="62"/>
                  </a:lnTo>
                  <a:lnTo>
                    <a:pt x="446" y="115"/>
                  </a:lnTo>
                  <a:lnTo>
                    <a:pt x="565" y="58"/>
                  </a:lnTo>
                  <a:lnTo>
                    <a:pt x="446"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87"/>
            <p:cNvSpPr>
              <a:spLocks/>
            </p:cNvSpPr>
            <p:nvPr/>
          </p:nvSpPr>
          <p:spPr bwMode="auto">
            <a:xfrm>
              <a:off x="6609" y="307"/>
              <a:ext cx="1465" cy="855"/>
            </a:xfrm>
            <a:custGeom>
              <a:avLst/>
              <a:gdLst/>
              <a:ahLst/>
              <a:cxnLst>
                <a:cxn ang="0">
                  <a:pos x="1323" y="0"/>
                </a:cxn>
                <a:cxn ang="0">
                  <a:pos x="142" y="0"/>
                </a:cxn>
                <a:cxn ang="0">
                  <a:pos x="87" y="11"/>
                </a:cxn>
                <a:cxn ang="0">
                  <a:pos x="42" y="42"/>
                </a:cxn>
                <a:cxn ang="0">
                  <a:pos x="11" y="87"/>
                </a:cxn>
                <a:cxn ang="0">
                  <a:pos x="0" y="143"/>
                </a:cxn>
                <a:cxn ang="0">
                  <a:pos x="0" y="713"/>
                </a:cxn>
                <a:cxn ang="0">
                  <a:pos x="11" y="768"/>
                </a:cxn>
                <a:cxn ang="0">
                  <a:pos x="42" y="813"/>
                </a:cxn>
                <a:cxn ang="0">
                  <a:pos x="87" y="844"/>
                </a:cxn>
                <a:cxn ang="0">
                  <a:pos x="142" y="855"/>
                </a:cxn>
                <a:cxn ang="0">
                  <a:pos x="1323" y="855"/>
                </a:cxn>
                <a:cxn ang="0">
                  <a:pos x="1378" y="844"/>
                </a:cxn>
                <a:cxn ang="0">
                  <a:pos x="1423" y="813"/>
                </a:cxn>
                <a:cxn ang="0">
                  <a:pos x="1454" y="768"/>
                </a:cxn>
                <a:cxn ang="0">
                  <a:pos x="1465" y="713"/>
                </a:cxn>
                <a:cxn ang="0">
                  <a:pos x="1465" y="143"/>
                </a:cxn>
                <a:cxn ang="0">
                  <a:pos x="1454" y="87"/>
                </a:cxn>
                <a:cxn ang="0">
                  <a:pos x="1423" y="42"/>
                </a:cxn>
                <a:cxn ang="0">
                  <a:pos x="1378" y="11"/>
                </a:cxn>
                <a:cxn ang="0">
                  <a:pos x="1323" y="0"/>
                </a:cxn>
              </a:cxnLst>
              <a:rect l="0" t="0" r="r" b="b"/>
              <a:pathLst>
                <a:path w="1465" h="855">
                  <a:moveTo>
                    <a:pt x="1323" y="0"/>
                  </a:moveTo>
                  <a:lnTo>
                    <a:pt x="142" y="0"/>
                  </a:lnTo>
                  <a:lnTo>
                    <a:pt x="87" y="11"/>
                  </a:lnTo>
                  <a:lnTo>
                    <a:pt x="42" y="42"/>
                  </a:lnTo>
                  <a:lnTo>
                    <a:pt x="11" y="87"/>
                  </a:lnTo>
                  <a:lnTo>
                    <a:pt x="0" y="143"/>
                  </a:lnTo>
                  <a:lnTo>
                    <a:pt x="0" y="713"/>
                  </a:lnTo>
                  <a:lnTo>
                    <a:pt x="11" y="768"/>
                  </a:lnTo>
                  <a:lnTo>
                    <a:pt x="42" y="813"/>
                  </a:lnTo>
                  <a:lnTo>
                    <a:pt x="87" y="844"/>
                  </a:lnTo>
                  <a:lnTo>
                    <a:pt x="142" y="855"/>
                  </a:lnTo>
                  <a:lnTo>
                    <a:pt x="1323" y="855"/>
                  </a:lnTo>
                  <a:lnTo>
                    <a:pt x="1378" y="844"/>
                  </a:lnTo>
                  <a:lnTo>
                    <a:pt x="1423" y="813"/>
                  </a:lnTo>
                  <a:lnTo>
                    <a:pt x="1454" y="768"/>
                  </a:lnTo>
                  <a:lnTo>
                    <a:pt x="1465" y="713"/>
                  </a:lnTo>
                  <a:lnTo>
                    <a:pt x="1465" y="143"/>
                  </a:lnTo>
                  <a:lnTo>
                    <a:pt x="1454" y="87"/>
                  </a:lnTo>
                  <a:lnTo>
                    <a:pt x="1423" y="42"/>
                  </a:lnTo>
                  <a:lnTo>
                    <a:pt x="1378" y="11"/>
                  </a:lnTo>
                  <a:lnTo>
                    <a:pt x="1323"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88"/>
            <p:cNvSpPr>
              <a:spLocks/>
            </p:cNvSpPr>
            <p:nvPr/>
          </p:nvSpPr>
          <p:spPr bwMode="auto">
            <a:xfrm>
              <a:off x="6609" y="307"/>
              <a:ext cx="1465" cy="855"/>
            </a:xfrm>
            <a:custGeom>
              <a:avLst/>
              <a:gdLst/>
              <a:ahLst/>
              <a:cxnLst>
                <a:cxn ang="0">
                  <a:pos x="0" y="143"/>
                </a:cxn>
                <a:cxn ang="0">
                  <a:pos x="11" y="87"/>
                </a:cxn>
                <a:cxn ang="0">
                  <a:pos x="42" y="42"/>
                </a:cxn>
                <a:cxn ang="0">
                  <a:pos x="87" y="11"/>
                </a:cxn>
                <a:cxn ang="0">
                  <a:pos x="142" y="0"/>
                </a:cxn>
                <a:cxn ang="0">
                  <a:pos x="1323" y="0"/>
                </a:cxn>
                <a:cxn ang="0">
                  <a:pos x="1378" y="11"/>
                </a:cxn>
                <a:cxn ang="0">
                  <a:pos x="1423" y="42"/>
                </a:cxn>
                <a:cxn ang="0">
                  <a:pos x="1454" y="87"/>
                </a:cxn>
                <a:cxn ang="0">
                  <a:pos x="1465" y="143"/>
                </a:cxn>
                <a:cxn ang="0">
                  <a:pos x="1465" y="713"/>
                </a:cxn>
                <a:cxn ang="0">
                  <a:pos x="1454" y="768"/>
                </a:cxn>
                <a:cxn ang="0">
                  <a:pos x="1423" y="813"/>
                </a:cxn>
                <a:cxn ang="0">
                  <a:pos x="1378" y="844"/>
                </a:cxn>
                <a:cxn ang="0">
                  <a:pos x="1323" y="855"/>
                </a:cxn>
                <a:cxn ang="0">
                  <a:pos x="142" y="855"/>
                </a:cxn>
                <a:cxn ang="0">
                  <a:pos x="87" y="844"/>
                </a:cxn>
                <a:cxn ang="0">
                  <a:pos x="42" y="813"/>
                </a:cxn>
                <a:cxn ang="0">
                  <a:pos x="11" y="768"/>
                </a:cxn>
                <a:cxn ang="0">
                  <a:pos x="0" y="713"/>
                </a:cxn>
                <a:cxn ang="0">
                  <a:pos x="0" y="143"/>
                </a:cxn>
              </a:cxnLst>
              <a:rect l="0" t="0" r="r" b="b"/>
              <a:pathLst>
                <a:path w="1465" h="855">
                  <a:moveTo>
                    <a:pt x="0" y="143"/>
                  </a:moveTo>
                  <a:lnTo>
                    <a:pt x="11" y="87"/>
                  </a:lnTo>
                  <a:lnTo>
                    <a:pt x="42" y="42"/>
                  </a:lnTo>
                  <a:lnTo>
                    <a:pt x="87" y="11"/>
                  </a:lnTo>
                  <a:lnTo>
                    <a:pt x="142" y="0"/>
                  </a:lnTo>
                  <a:lnTo>
                    <a:pt x="1323" y="0"/>
                  </a:lnTo>
                  <a:lnTo>
                    <a:pt x="1378" y="11"/>
                  </a:lnTo>
                  <a:lnTo>
                    <a:pt x="1423" y="42"/>
                  </a:lnTo>
                  <a:lnTo>
                    <a:pt x="1454" y="87"/>
                  </a:lnTo>
                  <a:lnTo>
                    <a:pt x="1465" y="143"/>
                  </a:lnTo>
                  <a:lnTo>
                    <a:pt x="1465" y="713"/>
                  </a:lnTo>
                  <a:lnTo>
                    <a:pt x="1454" y="768"/>
                  </a:lnTo>
                  <a:lnTo>
                    <a:pt x="1423" y="813"/>
                  </a:lnTo>
                  <a:lnTo>
                    <a:pt x="1378" y="844"/>
                  </a:lnTo>
                  <a:lnTo>
                    <a:pt x="1323" y="855"/>
                  </a:lnTo>
                  <a:lnTo>
                    <a:pt x="142" y="855"/>
                  </a:lnTo>
                  <a:lnTo>
                    <a:pt x="87" y="844"/>
                  </a:lnTo>
                  <a:lnTo>
                    <a:pt x="42" y="813"/>
                  </a:lnTo>
                  <a:lnTo>
                    <a:pt x="11" y="768"/>
                  </a:lnTo>
                  <a:lnTo>
                    <a:pt x="0" y="713"/>
                  </a:lnTo>
                  <a:lnTo>
                    <a:pt x="0" y="143"/>
                  </a:lnTo>
                  <a:close/>
                </a:path>
              </a:pathLst>
            </a:custGeom>
            <a:noFill/>
            <a:ln w="126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13" name="Picture 89"/>
            <p:cNvPicPr>
              <a:picLocks noChangeAspect="1" noChangeArrowheads="1"/>
            </p:cNvPicPr>
            <p:nvPr/>
          </p:nvPicPr>
          <p:blipFill>
            <a:blip r:embed="rId19" cstate="print"/>
            <a:srcRect/>
            <a:stretch>
              <a:fillRect/>
            </a:stretch>
          </p:blipFill>
          <p:spPr bwMode="auto">
            <a:xfrm>
              <a:off x="7087" y="431"/>
              <a:ext cx="749" cy="348"/>
            </a:xfrm>
            <a:prstGeom prst="rect">
              <a:avLst/>
            </a:prstGeom>
            <a:noFill/>
          </p:spPr>
        </p:pic>
        <p:pic>
          <p:nvPicPr>
            <p:cNvPr id="1114" name="Picture 90"/>
            <p:cNvPicPr>
              <a:picLocks noChangeAspect="1" noChangeArrowheads="1"/>
            </p:cNvPicPr>
            <p:nvPr/>
          </p:nvPicPr>
          <p:blipFill>
            <a:blip r:embed="rId11" cstate="print"/>
            <a:srcRect/>
            <a:stretch>
              <a:fillRect/>
            </a:stretch>
          </p:blipFill>
          <p:spPr bwMode="auto">
            <a:xfrm>
              <a:off x="6945" y="697"/>
              <a:ext cx="1056" cy="353"/>
            </a:xfrm>
            <a:prstGeom prst="rect">
              <a:avLst/>
            </a:prstGeom>
            <a:noFill/>
          </p:spPr>
        </p:pic>
        <p:pic>
          <p:nvPicPr>
            <p:cNvPr id="1115" name="Picture 91"/>
            <p:cNvPicPr>
              <a:picLocks noChangeAspect="1" noChangeArrowheads="1"/>
            </p:cNvPicPr>
            <p:nvPr/>
          </p:nvPicPr>
          <p:blipFill>
            <a:blip r:embed="rId4" cstate="print"/>
            <a:srcRect/>
            <a:stretch>
              <a:fillRect/>
            </a:stretch>
          </p:blipFill>
          <p:spPr bwMode="auto">
            <a:xfrm>
              <a:off x="7744" y="697"/>
              <a:ext cx="75" cy="353"/>
            </a:xfrm>
            <a:prstGeom prst="rect">
              <a:avLst/>
            </a:prstGeom>
            <a:noFill/>
          </p:spPr>
        </p:pic>
        <p:pic>
          <p:nvPicPr>
            <p:cNvPr id="1116" name="Picture 92"/>
            <p:cNvPicPr>
              <a:picLocks noChangeAspect="1" noChangeArrowheads="1"/>
            </p:cNvPicPr>
            <p:nvPr/>
          </p:nvPicPr>
          <p:blipFill>
            <a:blip r:embed="rId20" cstate="print"/>
            <a:srcRect/>
            <a:stretch>
              <a:fillRect/>
            </a:stretch>
          </p:blipFill>
          <p:spPr bwMode="auto">
            <a:xfrm>
              <a:off x="7294" y="1185"/>
              <a:ext cx="115" cy="385"/>
            </a:xfrm>
            <a:prstGeom prst="rect">
              <a:avLst/>
            </a:prstGeom>
            <a:noFill/>
          </p:spPr>
        </p:pic>
        <p:sp>
          <p:nvSpPr>
            <p:cNvPr id="1117" name="Text Box 93"/>
            <p:cNvSpPr txBox="1">
              <a:spLocks noChangeArrowheads="1"/>
            </p:cNvSpPr>
            <p:nvPr/>
          </p:nvSpPr>
          <p:spPr bwMode="auto">
            <a:xfrm>
              <a:off x="6947" y="478"/>
              <a:ext cx="824" cy="50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158750" lvl="0" indent="0" algn="ctr" defTabSz="914400" rtl="0" eaLnBrk="1" fontAlgn="base" latinLnBrk="0" hangingPunct="1">
                <a:lnSpc>
                  <a:spcPct val="92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CNN</a:t>
              </a:r>
              <a:endParaRPr kumimoji="0" lang="en-US" sz="1200" b="0" i="0" u="none" strike="noStrike" cap="none" normalizeH="0" baseline="0" dirty="0" smtClean="0">
                <a:ln>
                  <a:noFill/>
                </a:ln>
                <a:solidFill>
                  <a:schemeClr val="tx1"/>
                </a:solidFill>
                <a:effectLst/>
                <a:latin typeface="Calibri" pitchFamily="34" charset="0"/>
                <a:cs typeface="Arial" pitchFamily="34" charset="0"/>
              </a:endParaRPr>
            </a:p>
            <a:p>
              <a:pPr marL="0" marR="28575" lvl="0" indent="0" algn="ctr" defTabSz="914400" rtl="0" eaLnBrk="1" fontAlgn="base" latinLnBrk="0" hangingPunct="1">
                <a:lnSpc>
                  <a:spcPct val="110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Weights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18" name="Text Box 94"/>
            <p:cNvSpPr txBox="1">
              <a:spLocks noChangeArrowheads="1"/>
            </p:cNvSpPr>
            <p:nvPr/>
          </p:nvSpPr>
          <p:spPr bwMode="auto">
            <a:xfrm>
              <a:off x="2071" y="1718"/>
              <a:ext cx="1090" cy="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6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Raw Image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19" name="Text Box 95"/>
            <p:cNvSpPr txBox="1">
              <a:spLocks noChangeArrowheads="1"/>
            </p:cNvSpPr>
            <p:nvPr/>
          </p:nvSpPr>
          <p:spPr bwMode="auto">
            <a:xfrm>
              <a:off x="4136" y="1750"/>
              <a:ext cx="1400" cy="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6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Normalization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20" name="Text Box 96"/>
            <p:cNvSpPr txBox="1">
              <a:spLocks noChangeArrowheads="1"/>
            </p:cNvSpPr>
            <p:nvPr/>
          </p:nvSpPr>
          <p:spPr bwMode="auto">
            <a:xfrm>
              <a:off x="6985" y="1735"/>
              <a:ext cx="458" cy="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6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CNN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21" name="Text Box 97"/>
            <p:cNvSpPr txBox="1">
              <a:spLocks noChangeArrowheads="1"/>
            </p:cNvSpPr>
            <p:nvPr/>
          </p:nvSpPr>
          <p:spPr bwMode="auto">
            <a:xfrm>
              <a:off x="8882" y="1663"/>
              <a:ext cx="1077" cy="5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3000"/>
                </a:lnSpc>
                <a:spcBef>
                  <a:spcPct val="0"/>
                </a:spcBef>
                <a:spcAft>
                  <a:spcPts val="1000"/>
                </a:spcAft>
                <a:buClrTx/>
                <a:buSzTx/>
                <a:buFontTx/>
                <a:buNone/>
                <a:tabLst/>
              </a:pPr>
              <a:r>
                <a:rPr kumimoji="0" lang="en-US" sz="1200" b="0" i="0" u="none" strike="noStrike" cap="none" normalizeH="0" baseline="0" dirty="0" smtClean="0">
                  <a:ln>
                    <a:noFill/>
                  </a:ln>
                  <a:solidFill>
                    <a:srgbClr val="000009"/>
                  </a:solidFill>
                  <a:effectLst/>
                  <a:latin typeface="Calibri" pitchFamily="34" charset="0"/>
                  <a:cs typeface="Arial" pitchFamily="34" charset="0"/>
                </a:rPr>
                <a:t>Facial</a:t>
              </a:r>
              <a:r>
                <a:rPr kumimoji="0" lang="en-US" sz="1200" b="0" i="0" u="none" strike="noStrike" cap="none" normalizeH="0" dirty="0" smtClean="0">
                  <a:ln>
                    <a:noFill/>
                  </a:ln>
                  <a:solidFill>
                    <a:srgbClr val="000009"/>
                  </a:solidFill>
                  <a:effectLst/>
                  <a:latin typeface="Calibri" pitchFamily="34" charset="0"/>
                  <a:cs typeface="Arial" pitchFamily="34" charset="0"/>
                </a:rPr>
                <a:t> Expression</a:t>
              </a:r>
              <a:endParaRPr kumimoji="0" lang="en-US" sz="1200" b="0" i="0" u="none" strike="noStrike" cap="none" normalizeH="0" baseline="0" dirty="0" smtClean="0">
                <a:ln>
                  <a:noFill/>
                </a:ln>
                <a:solidFill>
                  <a:schemeClr val="tx1"/>
                </a:solidFill>
                <a:effectLst/>
                <a:latin typeface="Calibri" pitchFamily="34" charset="0"/>
                <a:cs typeface="Arial" pitchFamily="34" charset="0"/>
              </a:endParaRPr>
            </a:p>
          </p:txBody>
        </p:sp>
      </p:grpSp>
      <p:sp>
        <p:nvSpPr>
          <p:cNvPr id="101" name="Rectangle 100"/>
          <p:cNvSpPr/>
          <p:nvPr/>
        </p:nvSpPr>
        <p:spPr>
          <a:xfrm>
            <a:off x="3657600" y="5715000"/>
            <a:ext cx="1981568" cy="369332"/>
          </a:xfrm>
          <a:prstGeom prst="rect">
            <a:avLst/>
          </a:prstGeom>
        </p:spPr>
        <p:txBody>
          <a:bodyPr wrap="none">
            <a:spAutoFit/>
          </a:bodyPr>
          <a:lstStyle/>
          <a:p>
            <a:r>
              <a:rPr lang="en-US" i="1" u="sng" dirty="0" smtClean="0"/>
              <a:t>Fig2: </a:t>
            </a:r>
            <a:r>
              <a:rPr lang="en-US" b="1" u="sng" dirty="0" smtClean="0"/>
              <a:t>Testing Phase</a:t>
            </a:r>
            <a:endParaRPr lang="en-US" u="sng" dirty="0"/>
          </a:p>
        </p:txBody>
      </p:sp>
      <p:cxnSp>
        <p:nvCxnSpPr>
          <p:cNvPr id="103" name="Straight Connector 102"/>
          <p:cNvCxnSpPr/>
          <p:nvPr/>
        </p:nvCxnSpPr>
        <p:spPr>
          <a:xfrm>
            <a:off x="0" y="3429000"/>
            <a:ext cx="9144000"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Stochastic Gradient Descent(SGD)</a:t>
            </a:r>
            <a:endParaRPr lang="en-IN" dirty="0"/>
          </a:p>
        </p:txBody>
      </p:sp>
      <p:sp>
        <p:nvSpPr>
          <p:cNvPr id="3" name="Content Placeholder 2"/>
          <p:cNvSpPr>
            <a:spLocks noGrp="1"/>
          </p:cNvSpPr>
          <p:nvPr>
            <p:ph idx="1"/>
          </p:nvPr>
        </p:nvSpPr>
        <p:spPr/>
        <p:txBody>
          <a:bodyPr>
            <a:normAutofit fontScale="62500" lnSpcReduction="20000"/>
          </a:bodyPr>
          <a:lstStyle/>
          <a:p>
            <a:r>
              <a:rPr lang="en-IN" dirty="0" smtClean="0"/>
              <a:t>The word ‘</a:t>
            </a:r>
            <a:r>
              <a:rPr lang="en-IN" i="1" dirty="0" smtClean="0"/>
              <a:t>stochastic</a:t>
            </a:r>
            <a:r>
              <a:rPr lang="en-IN" dirty="0" smtClean="0"/>
              <a:t>‘ means a system or a process that is linked with a random probability. Hence, in Stochastic Gradient Descent, a few samples are selected randomly instead of the whole data set for each iteration. In typical Gradient Descent optimization, like Batch Gradient Descent, the batch is taken to be the whole dataset. Although, using the whole dataset is really useful for getting to the minima in a less noisy or less random manner, but the problem arises when our datasets get really huge.</a:t>
            </a:r>
          </a:p>
          <a:p>
            <a:r>
              <a:rPr lang="en-IN" dirty="0" smtClean="0"/>
              <a:t>Suppose, you have a million samples in your dataset, so if you use a typical Gradient Descent optimization technique, you will have to use all of the one million samples for completing one iteration while performing the Gradient Descent, and it has to be done for every iteration until the minima is reached. Hence, it becomes computationally very expensive to perform.</a:t>
            </a:r>
          </a:p>
          <a:p>
            <a:r>
              <a:rPr lang="en-IN" dirty="0" smtClean="0"/>
              <a:t>This problem is solved by Stochastic Gradient Descent. In SGD, it uses only a single sample, i.e., a batch size of one, to perform each iteration. The sample is randomly shuffled and selected for performing the iteration.</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Algorithm</a:t>
            </a:r>
            <a:endParaRPr lang="en-IN" dirty="0"/>
          </a:p>
        </p:txBody>
      </p:sp>
      <p:pic>
        <p:nvPicPr>
          <p:cNvPr id="4" name="Content Placeholder 3" descr="sgdn.png"/>
          <p:cNvPicPr>
            <a:picLocks noGrp="1" noChangeAspect="1"/>
          </p:cNvPicPr>
          <p:nvPr>
            <p:ph idx="1"/>
          </p:nvPr>
        </p:nvPicPr>
        <p:blipFill>
          <a:blip r:embed="rId2" cstate="print"/>
          <a:stretch>
            <a:fillRect/>
          </a:stretch>
        </p:blipFill>
        <p:spPr>
          <a:xfrm>
            <a:off x="1828800" y="1828800"/>
            <a:ext cx="5562601" cy="2113168"/>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Path taken by batch and stochastic gradient descent</a:t>
            </a:r>
            <a:endParaRPr lang="en-IN" dirty="0"/>
          </a:p>
        </p:txBody>
      </p:sp>
      <p:pic>
        <p:nvPicPr>
          <p:cNvPr id="5" name="Content Placeholder 4" descr="gdp.png"/>
          <p:cNvPicPr>
            <a:picLocks noGrp="1" noChangeAspect="1"/>
          </p:cNvPicPr>
          <p:nvPr>
            <p:ph sz="half" idx="1"/>
          </p:nvPr>
        </p:nvPicPr>
        <p:blipFill>
          <a:blip r:embed="rId2" cstate="print"/>
          <a:stretch>
            <a:fillRect/>
          </a:stretch>
        </p:blipFill>
        <p:spPr>
          <a:xfrm>
            <a:off x="457200" y="1970088"/>
            <a:ext cx="4038600" cy="3786187"/>
          </a:xfrm>
        </p:spPr>
      </p:pic>
      <p:pic>
        <p:nvPicPr>
          <p:cNvPr id="6" name="Content Placeholder 5" descr="sgd-1.jpg"/>
          <p:cNvPicPr>
            <a:picLocks noGrp="1" noChangeAspect="1"/>
          </p:cNvPicPr>
          <p:nvPr>
            <p:ph sz="half" idx="2"/>
          </p:nvPr>
        </p:nvPicPr>
        <p:blipFill>
          <a:blip r:embed="rId3" cstate="print"/>
          <a:stretch>
            <a:fillRect/>
          </a:stretch>
        </p:blipFill>
        <p:spPr>
          <a:xfrm>
            <a:off x="4648200" y="1882397"/>
            <a:ext cx="4038600" cy="3961569"/>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Code </a:t>
            </a:r>
            <a:r>
              <a:rPr lang="en-US" b="1" u="sng" dirty="0" err="1" smtClean="0"/>
              <a:t>ScreenShots</a:t>
            </a:r>
            <a:endParaRPr lang="en-US" b="1" u="sng" dirty="0"/>
          </a:p>
        </p:txBody>
      </p:sp>
      <p:pic>
        <p:nvPicPr>
          <p:cNvPr id="12" name="Picture 2" descr="C:\Users\ansar\Downloads\Screenshot (24).png"/>
          <p:cNvPicPr>
            <a:picLocks noGrp="1" noChangeAspect="1" noChangeArrowheads="1"/>
          </p:cNvPicPr>
          <p:nvPr>
            <p:ph idx="1"/>
          </p:nvPr>
        </p:nvPicPr>
        <p:blipFill>
          <a:blip r:embed="rId2" cstate="print"/>
          <a:srcRect/>
          <a:stretch>
            <a:fillRect/>
          </a:stretch>
        </p:blipFill>
        <p:spPr bwMode="auto">
          <a:xfrm>
            <a:off x="548922" y="1600200"/>
            <a:ext cx="8046156" cy="4525963"/>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ansar\Downloads\Screenshot (25).png"/>
          <p:cNvPicPr>
            <a:picLocks noGrp="1" noChangeAspect="1" noChangeArrowheads="1"/>
          </p:cNvPicPr>
          <p:nvPr>
            <p:ph idx="1"/>
          </p:nvPr>
        </p:nvPicPr>
        <p:blipFill>
          <a:blip r:embed="rId2" cstate="print"/>
          <a:srcRect/>
          <a:stretch>
            <a:fillRect/>
          </a:stretch>
        </p:blipFill>
        <p:spPr bwMode="auto">
          <a:xfrm>
            <a:off x="533400" y="1066800"/>
            <a:ext cx="8046156" cy="4525963"/>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nsar\Downloads\Screenshot (26).png"/>
          <p:cNvPicPr>
            <a:picLocks noGrp="1" noChangeAspect="1" noChangeArrowheads="1"/>
          </p:cNvPicPr>
          <p:nvPr>
            <p:ph idx="1"/>
          </p:nvPr>
        </p:nvPicPr>
        <p:blipFill>
          <a:blip r:embed="rId2" cstate="print"/>
          <a:srcRect/>
          <a:stretch>
            <a:fillRect/>
          </a:stretch>
        </p:blipFill>
        <p:spPr bwMode="auto">
          <a:xfrm>
            <a:off x="533400" y="1143000"/>
            <a:ext cx="8046156" cy="452596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nsar\Downloads\Screenshot (27).png"/>
          <p:cNvPicPr>
            <a:picLocks noGrp="1" noChangeAspect="1" noChangeArrowheads="1"/>
          </p:cNvPicPr>
          <p:nvPr>
            <p:ph idx="1"/>
          </p:nvPr>
        </p:nvPicPr>
        <p:blipFill>
          <a:blip r:embed="rId2" cstate="print"/>
          <a:srcRect/>
          <a:stretch>
            <a:fillRect/>
          </a:stretch>
        </p:blipFill>
        <p:spPr bwMode="auto">
          <a:xfrm>
            <a:off x="533400" y="1066800"/>
            <a:ext cx="8046156" cy="4525963"/>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ansar\Downloads\Screenshot (28).png"/>
          <p:cNvPicPr>
            <a:picLocks noGrp="1" noChangeAspect="1" noChangeArrowheads="1"/>
          </p:cNvPicPr>
          <p:nvPr>
            <p:ph idx="1"/>
          </p:nvPr>
        </p:nvPicPr>
        <p:blipFill>
          <a:blip r:embed="rId2" cstate="print"/>
          <a:srcRect/>
          <a:stretch>
            <a:fillRect/>
          </a:stretch>
        </p:blipFill>
        <p:spPr bwMode="auto">
          <a:xfrm>
            <a:off x="533400" y="1219200"/>
            <a:ext cx="8046156" cy="4525963"/>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nsar\Downloads\Screenshot (29).png"/>
          <p:cNvPicPr>
            <a:picLocks noGrp="1" noChangeAspect="1" noChangeArrowheads="1"/>
          </p:cNvPicPr>
          <p:nvPr>
            <p:ph idx="1"/>
          </p:nvPr>
        </p:nvPicPr>
        <p:blipFill>
          <a:blip r:embed="rId2" cstate="print"/>
          <a:srcRect/>
          <a:stretch>
            <a:fillRect/>
          </a:stretch>
        </p:blipFill>
        <p:spPr bwMode="auto">
          <a:xfrm>
            <a:off x="533400" y="1371600"/>
            <a:ext cx="8046156" cy="4525963"/>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fontScale="90000"/>
          </a:bodyPr>
          <a:lstStyle/>
          <a:p>
            <a:r>
              <a:rPr lang="en-US" b="1" u="sng" dirty="0" smtClean="0"/>
              <a:t>TITLE-</a:t>
            </a:r>
            <a:br>
              <a:rPr lang="en-US" b="1" u="sng" dirty="0" smtClean="0"/>
            </a:br>
            <a:r>
              <a:rPr lang="en-US" b="1" u="sng" dirty="0" smtClean="0"/>
              <a:t/>
            </a:r>
            <a:br>
              <a:rPr lang="en-US" b="1" u="sng" dirty="0" smtClean="0"/>
            </a:br>
            <a:r>
              <a:rPr lang="en-US" b="1" i="1" u="sng" dirty="0" smtClean="0">
                <a:solidFill>
                  <a:srgbClr val="FF0000"/>
                </a:solidFill>
              </a:rPr>
              <a:t>FACE EMOTION ANALYSIS</a:t>
            </a:r>
            <a:r>
              <a:rPr lang="en-US" b="1" u="sng" dirty="0" smtClean="0"/>
              <a:t/>
            </a:r>
            <a:br>
              <a:rPr lang="en-US" b="1" u="sng" dirty="0" smtClean="0"/>
            </a:br>
            <a:endParaRPr lang="en-US" b="1" u="sng"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1371600" y="2438400"/>
            <a:ext cx="6612007" cy="42616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ansar\Downloads\Screenshot (30).png"/>
          <p:cNvPicPr>
            <a:picLocks noGrp="1" noChangeAspect="1" noChangeArrowheads="1"/>
          </p:cNvPicPr>
          <p:nvPr>
            <p:ph idx="1"/>
          </p:nvPr>
        </p:nvPicPr>
        <p:blipFill>
          <a:blip r:embed="rId2" cstate="print"/>
          <a:srcRect/>
          <a:stretch>
            <a:fillRect/>
          </a:stretch>
        </p:blipFill>
        <p:spPr bwMode="auto">
          <a:xfrm>
            <a:off x="533400" y="1143000"/>
            <a:ext cx="8046156" cy="4525963"/>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ansar\Downloads\Screenshot (31).png"/>
          <p:cNvPicPr>
            <a:picLocks noGrp="1" noChangeAspect="1" noChangeArrowheads="1"/>
          </p:cNvPicPr>
          <p:nvPr>
            <p:ph idx="1"/>
          </p:nvPr>
        </p:nvPicPr>
        <p:blipFill>
          <a:blip r:embed="rId2" cstate="print"/>
          <a:srcRect/>
          <a:stretch>
            <a:fillRect/>
          </a:stretch>
        </p:blipFill>
        <p:spPr bwMode="auto">
          <a:xfrm>
            <a:off x="533400" y="1371600"/>
            <a:ext cx="8046156" cy="452596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lstStyle/>
          <a:p>
            <a:r>
              <a:rPr lang="en-US" b="1" u="sng" dirty="0" err="1" smtClean="0"/>
              <a:t>ScreenShots</a:t>
            </a:r>
            <a:r>
              <a:rPr lang="en-US" b="1" u="sng" dirty="0" smtClean="0"/>
              <a:t> of Working Project-</a:t>
            </a:r>
            <a:endParaRPr lang="en-US" b="1" u="sng" dirty="0"/>
          </a:p>
        </p:txBody>
      </p:sp>
      <p:pic>
        <p:nvPicPr>
          <p:cNvPr id="2050" name="Picture 2" descr="C:\Users\ansar\Desktop\faceEmotion.jfif"/>
          <p:cNvPicPr>
            <a:picLocks noChangeAspect="1" noChangeArrowheads="1"/>
          </p:cNvPicPr>
          <p:nvPr/>
        </p:nvPicPr>
        <p:blipFill>
          <a:blip r:embed="rId2" cstate="print"/>
          <a:srcRect/>
          <a:stretch>
            <a:fillRect/>
          </a:stretch>
        </p:blipFill>
        <p:spPr bwMode="auto">
          <a:xfrm>
            <a:off x="2029482" y="2209800"/>
            <a:ext cx="4752318" cy="29718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9).png"/>
          <p:cNvPicPr>
            <a:picLocks noChangeAspect="1"/>
          </p:cNvPicPr>
          <p:nvPr/>
        </p:nvPicPr>
        <p:blipFill>
          <a:blip r:embed="rId2" cstate="print"/>
          <a:stretch>
            <a:fillRect/>
          </a:stretch>
        </p:blipFill>
        <p:spPr>
          <a:xfrm>
            <a:off x="0" y="248478"/>
            <a:ext cx="9144000" cy="636104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png"/>
          <p:cNvPicPr>
            <a:picLocks noChangeAspect="1"/>
          </p:cNvPicPr>
          <p:nvPr/>
        </p:nvPicPr>
        <p:blipFill>
          <a:blip r:embed="rId2" cstate="print"/>
          <a:stretch>
            <a:fillRect/>
          </a:stretch>
        </p:blipFill>
        <p:spPr>
          <a:xfrm>
            <a:off x="0" y="85725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1).png"/>
          <p:cNvPicPr>
            <a:picLocks noChangeAspect="1"/>
          </p:cNvPicPr>
          <p:nvPr/>
        </p:nvPicPr>
        <p:blipFill>
          <a:blip r:embed="rId2" cstate="print"/>
          <a:stretch>
            <a:fillRect/>
          </a:stretch>
        </p:blipFill>
        <p:spPr>
          <a:xfrm>
            <a:off x="0" y="233753"/>
            <a:ext cx="9144000" cy="639049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Challenges</a:t>
            </a:r>
            <a:br>
              <a:rPr lang="en-US" b="1" u="sng" dirty="0" smtClean="0"/>
            </a:br>
            <a:endParaRPr lang="en-US" b="1" u="sng" dirty="0"/>
          </a:p>
        </p:txBody>
      </p:sp>
      <p:sp>
        <p:nvSpPr>
          <p:cNvPr id="3" name="Content Placeholder 2"/>
          <p:cNvSpPr>
            <a:spLocks noGrp="1"/>
          </p:cNvSpPr>
          <p:nvPr>
            <p:ph idx="1"/>
          </p:nvPr>
        </p:nvSpPr>
        <p:spPr>
          <a:xfrm>
            <a:off x="381000" y="990600"/>
            <a:ext cx="8229600" cy="4525963"/>
          </a:xfrm>
        </p:spPr>
        <p:txBody>
          <a:bodyPr>
            <a:noAutofit/>
          </a:bodyPr>
          <a:lstStyle/>
          <a:p>
            <a:pPr algn="ctr">
              <a:buNone/>
            </a:pPr>
            <a:r>
              <a:rPr lang="en-US" sz="2500" dirty="0" smtClean="0"/>
              <a:t>	The main purpose of this project is to detect various emotions in a given sample image. The most challenging part in this task is to determine the exact emotion when two emotions look quite similar, for e.g. </a:t>
            </a:r>
            <a:r>
              <a:rPr lang="it-IT" sz="2500" dirty="0" smtClean="0"/>
              <a:t>“</a:t>
            </a:r>
            <a:r>
              <a:rPr lang="de-DE" sz="2500" dirty="0" smtClean="0"/>
              <a:t>Disgust</a:t>
            </a:r>
            <a:r>
              <a:rPr lang="it-IT" sz="2500" dirty="0" smtClean="0"/>
              <a:t>” </a:t>
            </a:r>
            <a:r>
              <a:rPr lang="en-US" sz="2500" dirty="0" smtClean="0"/>
              <a:t>being classified as </a:t>
            </a:r>
            <a:r>
              <a:rPr lang="it-IT" sz="2500" dirty="0" smtClean="0"/>
              <a:t>“Sadness”, “</a:t>
            </a:r>
            <a:r>
              <a:rPr lang="en-US" sz="2500" dirty="0" smtClean="0"/>
              <a:t>Surprise</a:t>
            </a:r>
            <a:r>
              <a:rPr lang="it-IT" sz="2500" dirty="0" smtClean="0"/>
              <a:t>” </a:t>
            </a:r>
            <a:r>
              <a:rPr lang="en-US" sz="2500" dirty="0" smtClean="0"/>
              <a:t>like </a:t>
            </a:r>
            <a:r>
              <a:rPr lang="it-IT" sz="2500" dirty="0" smtClean="0"/>
              <a:t>“</a:t>
            </a:r>
            <a:r>
              <a:rPr lang="en-US" sz="2500" dirty="0" smtClean="0"/>
              <a:t>Happy</a:t>
            </a:r>
            <a:r>
              <a:rPr lang="it-IT" sz="2500" dirty="0" smtClean="0"/>
              <a:t>” </a:t>
            </a:r>
            <a:r>
              <a:rPr lang="en-US" sz="2500" dirty="0" smtClean="0"/>
              <a:t>and so on. So, we must see how can we increase its efficiency and accuracy.</a:t>
            </a:r>
          </a:p>
          <a:p>
            <a:pPr algn="ctr">
              <a:buNone/>
            </a:pPr>
            <a:endParaRPr lang="en-US" sz="2500" dirty="0" smtClean="0"/>
          </a:p>
          <a:p>
            <a:pPr algn="ctr">
              <a:buNone/>
            </a:pPr>
            <a:r>
              <a:rPr lang="en-US" sz="2500" dirty="0" smtClean="0"/>
              <a:t>	If we look at our emotions list we can find out that we have only limited number of examples for </a:t>
            </a:r>
            <a:r>
              <a:rPr lang="it-IT" sz="2500" dirty="0" smtClean="0"/>
              <a:t>“sad”, “</a:t>
            </a:r>
            <a:r>
              <a:rPr lang="en-US" sz="2500" dirty="0" smtClean="0"/>
              <a:t>fear</a:t>
            </a:r>
            <a:r>
              <a:rPr lang="it-IT" sz="2500" dirty="0" smtClean="0"/>
              <a:t>” </a:t>
            </a:r>
            <a:r>
              <a:rPr lang="en-US" sz="2500" dirty="0" smtClean="0"/>
              <a:t>and </a:t>
            </a:r>
            <a:r>
              <a:rPr lang="it-IT" sz="2500" dirty="0" smtClean="0"/>
              <a:t>“</a:t>
            </a:r>
            <a:r>
              <a:rPr lang="en-US" sz="2500" dirty="0" smtClean="0"/>
              <a:t>contempt</a:t>
            </a:r>
            <a:r>
              <a:rPr lang="it-IT" sz="2500" dirty="0" smtClean="0"/>
              <a:t>”</a:t>
            </a:r>
            <a:r>
              <a:rPr lang="en-US" sz="2500" dirty="0" smtClean="0"/>
              <a:t>. By increasing the number of images for these emotions we can certainly increase optimization, or if we no longer consider these emotions in the list then optimization can be increased more than 80%.</a:t>
            </a:r>
          </a:p>
          <a:p>
            <a:pPr algn="ctr"/>
            <a:endParaRPr lang="en-US" sz="25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u="sng" dirty="0" smtClean="0"/>
              <a:t>CONCLUSION AND FUTURE SCOPE</a:t>
            </a:r>
            <a:endParaRPr lang="en-US" b="1" u="sng" dirty="0"/>
          </a:p>
        </p:txBody>
      </p:sp>
      <p:pic>
        <p:nvPicPr>
          <p:cNvPr id="1026" name="Picture 2" descr="C:\Users\Microsoft\Desktop\fp1.png"/>
          <p:cNvPicPr>
            <a:picLocks noGrp="1" noChangeAspect="1" noChangeArrowheads="1"/>
          </p:cNvPicPr>
          <p:nvPr>
            <p:ph idx="1"/>
          </p:nvPr>
        </p:nvPicPr>
        <p:blipFill>
          <a:blip r:embed="rId2" cstate="print"/>
          <a:srcRect/>
          <a:stretch>
            <a:fillRect/>
          </a:stretch>
        </p:blipFill>
        <p:spPr bwMode="auto">
          <a:xfrm>
            <a:off x="690020" y="2034126"/>
            <a:ext cx="7763959" cy="3658111"/>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i="1" u="sng" dirty="0" smtClean="0"/>
              <a:t>App and product development</a:t>
            </a:r>
            <a:br>
              <a:rPr lang="en-US" b="1" i="1" u="sng" dirty="0" smtClean="0"/>
            </a:br>
            <a:endParaRPr lang="en-US" u="sng" dirty="0"/>
          </a:p>
        </p:txBody>
      </p:sp>
      <p:sp>
        <p:nvSpPr>
          <p:cNvPr id="3" name="Content Placeholder 2"/>
          <p:cNvSpPr>
            <a:spLocks noGrp="1"/>
          </p:cNvSpPr>
          <p:nvPr>
            <p:ph idx="1"/>
          </p:nvPr>
        </p:nvSpPr>
        <p:spPr/>
        <p:txBody>
          <a:bodyPr>
            <a:noAutofit/>
          </a:bodyPr>
          <a:lstStyle/>
          <a:p>
            <a:pPr lvl="0" algn="ctr">
              <a:buNone/>
            </a:pPr>
            <a:r>
              <a:rPr lang="en-US" sz="2600" dirty="0" smtClean="0"/>
              <a:t>	Emotion recognition can play a huge role in optimizing various software engineering processes which comprises of testing of ease with which a product can be used. It’s a long established fact that level of comfort with different software products depends hugely upon human emotions. A products overall look and feel can also alter human feelings which in turn makes the person buy the product or not. Thus, researching about different emotional states of a human body and how it is influenced by usage of different products is a matter of prime importance for related industry professionals.</a:t>
            </a:r>
          </a:p>
          <a:p>
            <a:pPr algn="ctr">
              <a:buNone/>
            </a:pPr>
            <a:endParaRPr lang="en-US" sz="2600" dirty="0" smtClean="0"/>
          </a:p>
          <a:p>
            <a:pPr algn="ctr"/>
            <a:endParaRPr lang="en-US" sz="2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i="1" u="sng" dirty="0" smtClean="0"/>
              <a:t>Improved learning practices </a:t>
            </a:r>
            <a:br>
              <a:rPr lang="en-US" b="1" i="1" u="sng" dirty="0" smtClean="0"/>
            </a:br>
            <a:endParaRPr lang="en-US" u="sng" dirty="0"/>
          </a:p>
        </p:txBody>
      </p:sp>
      <p:sp>
        <p:nvSpPr>
          <p:cNvPr id="3" name="Content Placeholder 2"/>
          <p:cNvSpPr>
            <a:spLocks noGrp="1"/>
          </p:cNvSpPr>
          <p:nvPr>
            <p:ph idx="1"/>
          </p:nvPr>
        </p:nvSpPr>
        <p:spPr>
          <a:xfrm>
            <a:off x="457200" y="1143000"/>
            <a:ext cx="8229600" cy="4525963"/>
          </a:xfrm>
        </p:spPr>
        <p:txBody>
          <a:bodyPr>
            <a:noAutofit/>
          </a:bodyPr>
          <a:lstStyle/>
          <a:p>
            <a:pPr algn="ctr">
              <a:buNone/>
            </a:pPr>
            <a:r>
              <a:rPr lang="en-US" sz="2800" b="1" i="1" dirty="0" smtClean="0"/>
              <a:t>	</a:t>
            </a:r>
          </a:p>
          <a:p>
            <a:pPr algn="ctr">
              <a:buNone/>
            </a:pPr>
            <a:r>
              <a:rPr lang="en-US" sz="2800" b="1" i="1" dirty="0" smtClean="0"/>
              <a:t>	</a:t>
            </a:r>
            <a:r>
              <a:rPr lang="en-US" sz="2800" dirty="0" smtClean="0"/>
              <a:t> Evidence suggests that part of emotional states vouches for better learning practices while the other part try to suppress them. The difference between the two groups possessing different emotional states is not so common to find. For example, positive emotional state is thought to be bad for learning purposes while slightly negative emotional state fosters analytical thinking and is also appropriate for carrying out critical tasks.</a:t>
            </a:r>
          </a:p>
          <a:p>
            <a:pPr algn="ctr"/>
            <a:endParaRPr lang="en-US" sz="2800" dirty="0" smtClean="0"/>
          </a:p>
          <a:p>
            <a:pPr algn="ctr"/>
            <a:endParaRPr lang="en-US"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INTRODUCTION</a:t>
            </a:r>
            <a:endParaRPr lang="en-US" b="1" u="sng" dirty="0"/>
          </a:p>
        </p:txBody>
      </p:sp>
      <p:sp>
        <p:nvSpPr>
          <p:cNvPr id="3" name="Content Placeholder 2"/>
          <p:cNvSpPr>
            <a:spLocks noGrp="1"/>
          </p:cNvSpPr>
          <p:nvPr>
            <p:ph idx="1"/>
          </p:nvPr>
        </p:nvSpPr>
        <p:spPr/>
        <p:txBody>
          <a:bodyPr>
            <a:normAutofit lnSpcReduction="10000"/>
          </a:bodyPr>
          <a:lstStyle/>
          <a:p>
            <a:r>
              <a:rPr lang="en-US" sz="2800" dirty="0" smtClean="0"/>
              <a:t> Facial emotions are important aspects in human communication that helps us to understand the intentions of others.</a:t>
            </a:r>
          </a:p>
          <a:p>
            <a:endParaRPr lang="en-US" sz="2800" dirty="0" smtClean="0"/>
          </a:p>
          <a:p>
            <a:r>
              <a:rPr lang="en-US" sz="2800" dirty="0" smtClean="0"/>
              <a:t>According to different surveys non-verbal components convey one-third of human communication.</a:t>
            </a:r>
          </a:p>
          <a:p>
            <a:pPr>
              <a:buNone/>
            </a:pPr>
            <a:endParaRPr lang="en-US" sz="2800" dirty="0" smtClean="0"/>
          </a:p>
          <a:p>
            <a:r>
              <a:rPr lang="en-US" sz="2800" dirty="0" smtClean="0"/>
              <a:t>Humans recognize facial emotions accurately without delay but for a machine it is a challenge.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i="1" u="sng" dirty="0" smtClean="0"/>
              <a:t>Improvised Web Development </a:t>
            </a:r>
            <a:br>
              <a:rPr lang="en-US" b="1" i="1" u="sng" dirty="0" smtClean="0"/>
            </a:br>
            <a:endParaRPr lang="en-US" u="sng" dirty="0"/>
          </a:p>
        </p:txBody>
      </p:sp>
      <p:sp>
        <p:nvSpPr>
          <p:cNvPr id="3" name="Content Placeholder 2"/>
          <p:cNvSpPr>
            <a:spLocks noGrp="1"/>
          </p:cNvSpPr>
          <p:nvPr>
            <p:ph idx="1"/>
          </p:nvPr>
        </p:nvSpPr>
        <p:spPr/>
        <p:txBody>
          <a:bodyPr>
            <a:normAutofit lnSpcReduction="10000"/>
          </a:bodyPr>
          <a:lstStyle/>
          <a:p>
            <a:pPr lvl="0" algn="ctr">
              <a:buNone/>
            </a:pPr>
            <a:r>
              <a:rPr lang="en-US" dirty="0" smtClean="0"/>
              <a:t>	With the mammoth scale at which the internet is expanding, service providers are interested in collecting tons and tons of data which can be extracted from the users. Correspondingly, all the content and advertisements are played based on the users</a:t>
            </a:r>
            <a:r>
              <a:rPr lang="it-IT" dirty="0" smtClean="0"/>
              <a:t>’ </a:t>
            </a:r>
            <a:r>
              <a:rPr lang="en-US" dirty="0" smtClean="0"/>
              <a:t>profile. Subsequently, adding intricate details about the different human emotions can provide much more precise behavioral models of different types of users.</a:t>
            </a:r>
          </a:p>
          <a:p>
            <a:pPr algn="ct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i="1" u="sng" dirty="0" smtClean="0"/>
              <a:t>Immersive Gaming</a:t>
            </a:r>
            <a:br>
              <a:rPr lang="en-US" b="1" i="1" u="sng" dirty="0" smtClean="0"/>
            </a:br>
            <a:endParaRPr lang="en-US" u="sng" dirty="0"/>
          </a:p>
        </p:txBody>
      </p:sp>
      <p:sp>
        <p:nvSpPr>
          <p:cNvPr id="3" name="Content Placeholder 2"/>
          <p:cNvSpPr>
            <a:spLocks noGrp="1"/>
          </p:cNvSpPr>
          <p:nvPr>
            <p:ph idx="1"/>
          </p:nvPr>
        </p:nvSpPr>
        <p:spPr/>
        <p:txBody>
          <a:bodyPr>
            <a:normAutofit lnSpcReduction="10000"/>
          </a:bodyPr>
          <a:lstStyle/>
          <a:p>
            <a:pPr lvl="0">
              <a:buNone/>
            </a:pPr>
            <a:r>
              <a:rPr lang="en-US" dirty="0" smtClean="0"/>
              <a:t>	Video games constitute a large chunk of entertainment industry. Thus, in order to make these games much more intensive and intrusive, video game creators base their research on different types of human emotions commonly found. In order to allure more and more players, video games are made in such a way that they incorporate human emotions naturally into their game play.</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u="sng" dirty="0" smtClean="0"/>
              <a:t>References</a:t>
            </a:r>
            <a:endParaRPr lang="en-US" b="1" i="1" u="sng" dirty="0"/>
          </a:p>
        </p:txBody>
      </p:sp>
      <p:sp>
        <p:nvSpPr>
          <p:cNvPr id="3" name="Content Placeholder 2"/>
          <p:cNvSpPr>
            <a:spLocks noGrp="1"/>
          </p:cNvSpPr>
          <p:nvPr>
            <p:ph idx="1"/>
          </p:nvPr>
        </p:nvSpPr>
        <p:spPr/>
        <p:txBody>
          <a:bodyPr>
            <a:normAutofit fontScale="92500"/>
          </a:bodyPr>
          <a:lstStyle/>
          <a:p>
            <a:r>
              <a:rPr lang="en-US" sz="2400" dirty="0" smtClean="0"/>
              <a:t>Wikipedia- </a:t>
            </a:r>
            <a:r>
              <a:rPr lang="en-US" sz="2400" b="1" dirty="0" smtClean="0"/>
              <a:t>Artificial Neural </a:t>
            </a:r>
            <a:r>
              <a:rPr lang="en-US" sz="2400" b="1" dirty="0" err="1" smtClean="0"/>
              <a:t>Netwok</a:t>
            </a:r>
            <a:r>
              <a:rPr lang="en-US" sz="2400" b="1" dirty="0" smtClean="0"/>
              <a:t> &amp; Convoluted Neural </a:t>
            </a:r>
            <a:r>
              <a:rPr lang="en-US" sz="2400" b="1" dirty="0" err="1" smtClean="0"/>
              <a:t>Netwok</a:t>
            </a:r>
            <a:endParaRPr lang="en-US" sz="2400" b="1" dirty="0" smtClean="0"/>
          </a:p>
          <a:p>
            <a:endParaRPr lang="en-US" sz="2400" b="1" dirty="0" smtClean="0"/>
          </a:p>
          <a:p>
            <a:r>
              <a:rPr lang="en-US" sz="2400" dirty="0" smtClean="0"/>
              <a:t>Omar </a:t>
            </a:r>
            <a:r>
              <a:rPr lang="en-US" sz="2400" dirty="0" err="1" smtClean="0"/>
              <a:t>Ayman,Emotion</a:t>
            </a:r>
            <a:r>
              <a:rPr lang="en-US" sz="2400" dirty="0" smtClean="0"/>
              <a:t> </a:t>
            </a:r>
            <a:r>
              <a:rPr lang="en-US" sz="2400" dirty="0" err="1" smtClean="0"/>
              <a:t>Analysis,github</a:t>
            </a:r>
            <a:r>
              <a:rPr lang="en-US" sz="2400" dirty="0" smtClean="0"/>
              <a:t>-</a:t>
            </a:r>
            <a:r>
              <a:rPr lang="en-US" sz="2400" dirty="0" smtClean="0">
                <a:hlinkClick r:id="rId2"/>
              </a:rPr>
              <a:t>https://github.com/omar178/Emotion-recognition</a:t>
            </a:r>
            <a:r>
              <a:rPr lang="en-US" sz="2400" dirty="0" smtClean="0"/>
              <a:t>,2016.</a:t>
            </a:r>
          </a:p>
          <a:p>
            <a:endParaRPr lang="en-US" sz="2400" b="1" dirty="0" smtClean="0"/>
          </a:p>
          <a:p>
            <a:r>
              <a:rPr lang="en-US" sz="2400" b="1" dirty="0" smtClean="0"/>
              <a:t>Facial Emotion Detection using CNN and </a:t>
            </a:r>
            <a:r>
              <a:rPr lang="en-US" sz="2400" b="1" dirty="0" err="1" smtClean="0"/>
              <a:t>Representional</a:t>
            </a:r>
            <a:r>
              <a:rPr lang="en-US" sz="2400" b="1" dirty="0" smtClean="0"/>
              <a:t> </a:t>
            </a:r>
            <a:r>
              <a:rPr lang="en-US" sz="2400" b="1" dirty="0" err="1" smtClean="0"/>
              <a:t>Autoencoders</a:t>
            </a:r>
            <a:r>
              <a:rPr lang="en-US" sz="2400" b="1" dirty="0" smtClean="0"/>
              <a:t> Units By </a:t>
            </a:r>
            <a:r>
              <a:rPr lang="en-US" sz="2400" dirty="0" err="1" smtClean="0"/>
              <a:t>Prudhvi</a:t>
            </a:r>
            <a:r>
              <a:rPr lang="en-US" sz="2400" dirty="0" smtClean="0"/>
              <a:t> Raj </a:t>
            </a:r>
            <a:r>
              <a:rPr lang="en-US" sz="2400" dirty="0" err="1" smtClean="0"/>
              <a:t>Dachpally,School</a:t>
            </a:r>
            <a:r>
              <a:rPr lang="en-US" sz="2400" dirty="0" smtClean="0"/>
              <a:t> of Informatics and </a:t>
            </a:r>
            <a:r>
              <a:rPr lang="en-US" sz="2400" dirty="0" err="1" smtClean="0"/>
              <a:t>Computing,Indiana</a:t>
            </a:r>
            <a:r>
              <a:rPr lang="en-US" sz="2400" dirty="0" smtClean="0"/>
              <a:t> University.</a:t>
            </a:r>
          </a:p>
          <a:p>
            <a:endParaRPr lang="en-US" sz="2400" dirty="0" smtClean="0"/>
          </a:p>
          <a:p>
            <a:r>
              <a:rPr lang="en-US" sz="2400" b="1" dirty="0" smtClean="0"/>
              <a:t>Facial Expression Recognition using a neural network </a:t>
            </a:r>
            <a:r>
              <a:rPr lang="en-US" sz="2400" dirty="0" smtClean="0"/>
              <a:t>by</a:t>
            </a:r>
          </a:p>
          <a:p>
            <a:pPr>
              <a:buNone/>
            </a:pPr>
            <a:r>
              <a:rPr lang="en-US" sz="2400" dirty="0" smtClean="0"/>
              <a:t>	Christine </a:t>
            </a:r>
            <a:r>
              <a:rPr lang="en-US" sz="2400" dirty="0" err="1" smtClean="0"/>
              <a:t>Lisetti,Florida</a:t>
            </a:r>
            <a:r>
              <a:rPr lang="en-US" sz="2400" dirty="0" smtClean="0"/>
              <a:t> International University.</a:t>
            </a:r>
          </a:p>
          <a:p>
            <a:endParaRPr lang="en-US" sz="240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9656682">
            <a:off x="1984610" y="2617142"/>
            <a:ext cx="5341222" cy="1754326"/>
          </a:xfrm>
          <a:prstGeom prst="rect">
            <a:avLst/>
          </a:prstGeom>
          <a:noFill/>
        </p:spPr>
        <p:txBody>
          <a:bodyPr wrap="squar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a:t>
            </a:r>
          </a:p>
          <a:p>
            <a:pPr algn="ctr"/>
            <a:r>
              <a:rPr lang="en-US"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You!</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MOTIVATION</a:t>
            </a:r>
            <a:endParaRPr lang="en-US" b="1" u="sng" dirty="0"/>
          </a:p>
        </p:txBody>
      </p:sp>
      <p:sp>
        <p:nvSpPr>
          <p:cNvPr id="3" name="Content Placeholder 2"/>
          <p:cNvSpPr>
            <a:spLocks noGrp="1"/>
          </p:cNvSpPr>
          <p:nvPr>
            <p:ph idx="1"/>
          </p:nvPr>
        </p:nvSpPr>
        <p:spPr>
          <a:xfrm>
            <a:off x="0" y="1828800"/>
            <a:ext cx="5105400" cy="4525963"/>
          </a:xfrm>
        </p:spPr>
        <p:txBody>
          <a:bodyPr>
            <a:normAutofit fontScale="92500" lnSpcReduction="10000"/>
          </a:bodyPr>
          <a:lstStyle/>
          <a:p>
            <a:pPr algn="ctr"/>
            <a:r>
              <a:rPr lang="en-US" dirty="0" smtClean="0"/>
              <a:t>Significant debate has risen in past regarding the emotions portrayed in the world famous masterpiece of Mona Lisa. British Weekly “New Scientist” has stated that she is in fact a blend of many different emotions, 83%happy, 9% disgusted, 6% fearful,2% angry.</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562600" y="2057400"/>
            <a:ext cx="3171825" cy="281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09600"/>
            <a:ext cx="5334000" cy="5562600"/>
          </a:xfrm>
        </p:spPr>
        <p:txBody>
          <a:bodyPr>
            <a:normAutofit fontScale="92500" lnSpcReduction="10000"/>
          </a:bodyPr>
          <a:lstStyle/>
          <a:p>
            <a:pPr algn="ctr">
              <a:buNone/>
            </a:pPr>
            <a:r>
              <a:rPr lang="en-US" dirty="0" smtClean="0"/>
              <a:t>We have also been motivated observing the benefits of physically handicapped people like deaf people. But if any normal human being or an automated system can understand their needs by observing their facial expression then it becomes a lot easier for them to make the fellow human or automated system understand their needs.</a:t>
            </a:r>
          </a:p>
        </p:txBody>
      </p:sp>
      <p:pic>
        <p:nvPicPr>
          <p:cNvPr id="2052" name="Picture 4" descr="Image result for deaf and dumb people"/>
          <p:cNvPicPr>
            <a:picLocks noChangeAspect="1" noChangeArrowheads="1"/>
          </p:cNvPicPr>
          <p:nvPr/>
        </p:nvPicPr>
        <p:blipFill>
          <a:blip r:embed="rId2" cstate="print"/>
          <a:srcRect/>
          <a:stretch>
            <a:fillRect/>
          </a:stretch>
        </p:blipFill>
        <p:spPr bwMode="auto">
          <a:xfrm>
            <a:off x="5334000" y="1676400"/>
            <a:ext cx="3810000" cy="25146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REVIEW OF LITERATURE</a:t>
            </a:r>
            <a:endParaRPr lang="en-US" b="1" dirty="0"/>
          </a:p>
        </p:txBody>
      </p:sp>
      <p:sp>
        <p:nvSpPr>
          <p:cNvPr id="3" name="Content Placeholder 2"/>
          <p:cNvSpPr>
            <a:spLocks noGrp="1"/>
          </p:cNvSpPr>
          <p:nvPr>
            <p:ph idx="1"/>
          </p:nvPr>
        </p:nvSpPr>
        <p:spPr/>
        <p:txBody>
          <a:bodyPr>
            <a:noAutofit/>
          </a:bodyPr>
          <a:lstStyle/>
          <a:p>
            <a:pPr marL="457200" indent="-457200">
              <a:buAutoNum type="arabicPeriod"/>
            </a:pPr>
            <a:r>
              <a:rPr lang="en-US" sz="2000" dirty="0" smtClean="0"/>
              <a:t>Different Strengths &amp; Weaknesses were noted in the emotion recognition system by Mr. </a:t>
            </a:r>
            <a:r>
              <a:rPr lang="en-US" sz="2000" dirty="0" err="1" smtClean="0"/>
              <a:t>Ashwini</a:t>
            </a:r>
            <a:r>
              <a:rPr lang="en-US" sz="2000" dirty="0" smtClean="0"/>
              <a:t>, Mr. Jacob and Dr. Jubilant [14] of St. Joseph’s College of Engineering.</a:t>
            </a:r>
          </a:p>
          <a:p>
            <a:pPr marL="457200" indent="-457200">
              <a:buAutoNum type="arabicPeriod" startAt="2"/>
            </a:pPr>
            <a:r>
              <a:rPr lang="en-US" sz="2000" dirty="0" smtClean="0"/>
              <a:t>Mr. </a:t>
            </a:r>
            <a:r>
              <a:rPr lang="en-US" sz="2000" dirty="0" err="1" smtClean="0"/>
              <a:t>Aruna</a:t>
            </a:r>
            <a:r>
              <a:rPr lang="en-US" sz="2000" dirty="0" smtClean="0"/>
              <a:t> </a:t>
            </a:r>
            <a:r>
              <a:rPr lang="en-US" sz="2000" dirty="0" err="1" smtClean="0"/>
              <a:t>Chakraborty</a:t>
            </a:r>
            <a:r>
              <a:rPr lang="en-US" sz="2000" dirty="0" smtClean="0"/>
              <a:t>, Mr. </a:t>
            </a:r>
            <a:r>
              <a:rPr lang="en-US" sz="2000" dirty="0" err="1" smtClean="0"/>
              <a:t>Amit</a:t>
            </a:r>
            <a:r>
              <a:rPr lang="en-US" sz="2000" dirty="0" smtClean="0"/>
              <a:t> </a:t>
            </a:r>
            <a:r>
              <a:rPr lang="en-US" sz="2000" dirty="0" err="1" smtClean="0"/>
              <a:t>Konar</a:t>
            </a:r>
            <a:r>
              <a:rPr lang="en-US" sz="2000" dirty="0" smtClean="0"/>
              <a:t>, Mr. </a:t>
            </a:r>
            <a:r>
              <a:rPr lang="en-US" sz="2000" dirty="0" err="1" smtClean="0"/>
              <a:t>Uday</a:t>
            </a:r>
            <a:r>
              <a:rPr lang="en-US" sz="2000" dirty="0" smtClean="0"/>
              <a:t> Kumar </a:t>
            </a:r>
            <a:r>
              <a:rPr lang="en-US" sz="2000" dirty="0" err="1" smtClean="0"/>
              <a:t>Chakraborty</a:t>
            </a:r>
            <a:r>
              <a:rPr lang="en-US" sz="2000" dirty="0" smtClean="0"/>
              <a:t>, and Mr. </a:t>
            </a:r>
            <a:r>
              <a:rPr lang="en-US" sz="2000" dirty="0" err="1" smtClean="0"/>
              <a:t>Amita</a:t>
            </a:r>
            <a:r>
              <a:rPr lang="en-US" sz="2000" dirty="0" smtClean="0"/>
              <a:t> </a:t>
            </a:r>
            <a:r>
              <a:rPr lang="en-US" sz="2000" dirty="0" err="1" smtClean="0"/>
              <a:t>Chatterjee</a:t>
            </a:r>
            <a:r>
              <a:rPr lang="en-US" sz="2000" dirty="0" smtClean="0"/>
              <a:t> in. Emotion Recognition from Facial Expressions and Its Control Using Fuzzy Logic [15] explained that this fuzzy approach that has accuracy of about 90%.</a:t>
            </a:r>
          </a:p>
          <a:p>
            <a:pPr marL="457200" indent="-457200">
              <a:buAutoNum type="arabicPeriod" startAt="2"/>
            </a:pPr>
            <a:r>
              <a:rPr lang="en-US" sz="2000" dirty="0" smtClean="0"/>
              <a:t>Strengths and weaknesses of facial expression classifiers and acoustic emotion classifiers were analyzed by Carlos </a:t>
            </a:r>
            <a:r>
              <a:rPr lang="en-US" sz="2000" dirty="0" err="1" smtClean="0"/>
              <a:t>Busso</a:t>
            </a:r>
            <a:r>
              <a:rPr lang="en-US" sz="2000" dirty="0" smtClean="0"/>
              <a:t>, </a:t>
            </a:r>
            <a:r>
              <a:rPr lang="en-US" sz="2000" dirty="0" err="1" smtClean="0"/>
              <a:t>Zhigang</a:t>
            </a:r>
            <a:r>
              <a:rPr lang="en-US" sz="2000" dirty="0" smtClean="0"/>
              <a:t> Deng, </a:t>
            </a:r>
            <a:r>
              <a:rPr lang="en-US" sz="2000" dirty="0" err="1" smtClean="0"/>
              <a:t>Serdar</a:t>
            </a:r>
            <a:r>
              <a:rPr lang="en-US" sz="2000" dirty="0" smtClean="0"/>
              <a:t> </a:t>
            </a:r>
            <a:r>
              <a:rPr lang="en-US" sz="2000" dirty="0" err="1" smtClean="0"/>
              <a:t>Yildirim</a:t>
            </a:r>
            <a:r>
              <a:rPr lang="en-US" sz="2000" dirty="0" smtClean="0"/>
              <a:t>, </a:t>
            </a:r>
            <a:r>
              <a:rPr lang="en-US" sz="2000" dirty="0" err="1" smtClean="0"/>
              <a:t>Murtaza</a:t>
            </a:r>
            <a:r>
              <a:rPr lang="en-US" sz="2000" dirty="0" smtClean="0"/>
              <a:t> </a:t>
            </a:r>
            <a:r>
              <a:rPr lang="en-US" sz="2000" dirty="0" err="1" smtClean="0"/>
              <a:t>Bulut</a:t>
            </a:r>
            <a:r>
              <a:rPr lang="en-US" sz="2000" dirty="0" smtClean="0"/>
              <a:t>, </a:t>
            </a:r>
            <a:r>
              <a:rPr lang="en-US" sz="2000" dirty="0" err="1" smtClean="0"/>
              <a:t>Chul</a:t>
            </a:r>
            <a:r>
              <a:rPr lang="en-US" sz="2000" dirty="0" smtClean="0"/>
              <a:t> Min Lee, Abe </a:t>
            </a:r>
            <a:r>
              <a:rPr lang="en-US" sz="2000" dirty="0" err="1" smtClean="0"/>
              <a:t>Kazemzadeh</a:t>
            </a:r>
            <a:r>
              <a:rPr lang="en-US" sz="2000" dirty="0" smtClean="0"/>
              <a:t>, </a:t>
            </a:r>
            <a:r>
              <a:rPr lang="en-US" sz="2000" dirty="0" err="1" smtClean="0"/>
              <a:t>Sungbok</a:t>
            </a:r>
            <a:r>
              <a:rPr lang="en-US" sz="2000" dirty="0" smtClean="0"/>
              <a:t> Lee, Ulrich Neumann and </a:t>
            </a:r>
            <a:r>
              <a:rPr lang="en-US" sz="2000" dirty="0" err="1" smtClean="0"/>
              <a:t>Shrikanth</a:t>
            </a:r>
            <a:r>
              <a:rPr lang="en-US" sz="2000" dirty="0" smtClean="0"/>
              <a:t> Narayanan. [1].</a:t>
            </a:r>
          </a:p>
          <a:p>
            <a:pPr>
              <a:buNone/>
            </a:pPr>
            <a:r>
              <a:rPr lang="en-US" sz="2000" b="1" dirty="0" smtClean="0"/>
              <a:t>4.	  Facial Emotion Detection using CNN and </a:t>
            </a:r>
            <a:r>
              <a:rPr lang="en-US" sz="2000" b="1" dirty="0" err="1" smtClean="0"/>
              <a:t>Representiontal</a:t>
            </a:r>
            <a:r>
              <a:rPr lang="en-US" sz="2000" b="1" dirty="0" smtClean="0"/>
              <a:t> </a:t>
            </a:r>
            <a:r>
              <a:rPr lang="en-US" sz="2000" b="1" dirty="0" err="1" smtClean="0"/>
              <a:t>Autoencoders</a:t>
            </a:r>
            <a:r>
              <a:rPr lang="en-US" sz="2000" b="1" dirty="0" smtClean="0"/>
              <a:t>     Units By </a:t>
            </a:r>
            <a:r>
              <a:rPr lang="en-US" sz="2000" dirty="0" err="1" smtClean="0"/>
              <a:t>Prudhvi</a:t>
            </a:r>
            <a:r>
              <a:rPr lang="en-US" sz="2000" dirty="0" smtClean="0"/>
              <a:t> Raj </a:t>
            </a:r>
            <a:r>
              <a:rPr lang="en-US" sz="2000" dirty="0" err="1" smtClean="0"/>
              <a:t>Dachpally,School</a:t>
            </a:r>
            <a:r>
              <a:rPr lang="en-US" sz="2000" dirty="0" smtClean="0"/>
              <a:t> of Informatics and </a:t>
            </a:r>
            <a:r>
              <a:rPr lang="en-US" sz="2000" dirty="0" err="1" smtClean="0"/>
              <a:t>Computing,Indiana</a:t>
            </a:r>
            <a:r>
              <a:rPr lang="en-US" sz="2000" dirty="0" smtClean="0"/>
              <a:t> University.</a:t>
            </a:r>
          </a:p>
          <a:p>
            <a:pPr>
              <a:buNone/>
            </a:pPr>
            <a:endParaRPr lang="en-US" sz="2000" dirty="0" smtClean="0"/>
          </a:p>
          <a:p>
            <a:endParaRPr 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LITERATURE SURVEY</a:t>
            </a:r>
            <a:endParaRPr lang="en-US" b="1" u="sng" dirty="0"/>
          </a:p>
        </p:txBody>
      </p:sp>
      <p:sp>
        <p:nvSpPr>
          <p:cNvPr id="3" name="Content Placeholder 2"/>
          <p:cNvSpPr>
            <a:spLocks noGrp="1"/>
          </p:cNvSpPr>
          <p:nvPr>
            <p:ph idx="1"/>
          </p:nvPr>
        </p:nvSpPr>
        <p:spPr/>
        <p:txBody>
          <a:bodyPr>
            <a:normAutofit/>
          </a:bodyPr>
          <a:lstStyle/>
          <a:p>
            <a:pPr algn="ctr">
              <a:buNone/>
            </a:pPr>
            <a:r>
              <a:rPr lang="en-US" sz="2800" dirty="0" smtClean="0"/>
              <a:t>    As per various literature surveys it is found that for implementing this project four basic steps are required to be performed.</a:t>
            </a:r>
          </a:p>
          <a:p>
            <a:pPr algn="ctr">
              <a:buNone/>
            </a:pPr>
            <a:endParaRPr lang="en-US" sz="2800" dirty="0" smtClean="0"/>
          </a:p>
          <a:p>
            <a:pPr algn="ctr"/>
            <a:r>
              <a:rPr lang="en-US" sz="2800" dirty="0" smtClean="0"/>
              <a:t>Preprocessing</a:t>
            </a:r>
          </a:p>
          <a:p>
            <a:pPr algn="ctr"/>
            <a:r>
              <a:rPr lang="en-US" sz="2800" dirty="0" smtClean="0"/>
              <a:t> Face registration</a:t>
            </a:r>
          </a:p>
          <a:p>
            <a:pPr algn="ctr"/>
            <a:r>
              <a:rPr lang="en-US" sz="2800" dirty="0" smtClean="0"/>
              <a:t> Facial feature extraction</a:t>
            </a:r>
          </a:p>
          <a:p>
            <a:pPr algn="ctr"/>
            <a:r>
              <a:rPr lang="en-US" sz="2800" dirty="0" smtClean="0"/>
              <a:t> Emotion classification</a:t>
            </a:r>
            <a:endParaRPr lang="en-US" sz="2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TECHNOLOGY USED</a:t>
            </a:r>
            <a:endParaRPr lang="en-US" b="1" u="sng" dirty="0"/>
          </a:p>
        </p:txBody>
      </p:sp>
      <p:pic>
        <p:nvPicPr>
          <p:cNvPr id="1027" name="Picture 3" descr="C:\Users\Microsoft\Desktop\f2.jpg"/>
          <p:cNvPicPr>
            <a:picLocks noGrp="1" noChangeAspect="1" noChangeArrowheads="1"/>
          </p:cNvPicPr>
          <p:nvPr>
            <p:ph idx="1"/>
          </p:nvPr>
        </p:nvPicPr>
        <p:blipFill>
          <a:blip r:embed="rId2" cstate="print"/>
          <a:srcRect/>
          <a:stretch>
            <a:fillRect/>
          </a:stretch>
        </p:blipFill>
        <p:spPr bwMode="auto">
          <a:xfrm>
            <a:off x="1987550" y="2059781"/>
            <a:ext cx="5168900" cy="36068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Packages</a:t>
            </a:r>
            <a:endParaRPr lang="en-IN" dirty="0"/>
          </a:p>
        </p:txBody>
      </p:sp>
      <p:sp>
        <p:nvSpPr>
          <p:cNvPr id="3" name="Content Placeholder 2"/>
          <p:cNvSpPr>
            <a:spLocks noGrp="1"/>
          </p:cNvSpPr>
          <p:nvPr>
            <p:ph idx="1"/>
          </p:nvPr>
        </p:nvSpPr>
        <p:spPr/>
        <p:txBody>
          <a:bodyPr>
            <a:normAutofit fontScale="77500" lnSpcReduction="20000"/>
          </a:bodyPr>
          <a:lstStyle/>
          <a:p>
            <a:r>
              <a:rPr lang="en-IN" sz="2800" dirty="0" err="1" smtClean="0"/>
              <a:t>Tensorflow</a:t>
            </a:r>
            <a:r>
              <a:rPr lang="en-IN" sz="2800" dirty="0" smtClean="0"/>
              <a:t>:- </a:t>
            </a:r>
            <a:r>
              <a:rPr lang="en-IN" sz="2800" dirty="0" err="1" smtClean="0"/>
              <a:t>Tensorflow</a:t>
            </a:r>
            <a:r>
              <a:rPr lang="en-IN" sz="2800" dirty="0" smtClean="0"/>
              <a:t> is a free and open-source symbolic math library used for machine learning applications such as neural networks. </a:t>
            </a:r>
          </a:p>
          <a:p>
            <a:r>
              <a:rPr lang="en-IN" sz="2800" dirty="0" err="1" smtClean="0"/>
              <a:t>tflearn</a:t>
            </a:r>
            <a:r>
              <a:rPr lang="en-IN" sz="2800" dirty="0" smtClean="0"/>
              <a:t>:- </a:t>
            </a:r>
            <a:r>
              <a:rPr lang="en-IN" sz="2800" dirty="0" err="1" smtClean="0"/>
              <a:t>tflearn</a:t>
            </a:r>
            <a:r>
              <a:rPr lang="en-IN" sz="2800" dirty="0" smtClean="0"/>
              <a:t> is a modular and transparent deep learning library built on top of </a:t>
            </a:r>
            <a:r>
              <a:rPr lang="en-IN" sz="2800" dirty="0" err="1" smtClean="0"/>
              <a:t>tensorflow</a:t>
            </a:r>
            <a:r>
              <a:rPr lang="en-IN" sz="2800" dirty="0" smtClean="0"/>
              <a:t>. It provides a higher-level API to </a:t>
            </a:r>
            <a:r>
              <a:rPr lang="en-IN" sz="2800" dirty="0" err="1" smtClean="0"/>
              <a:t>tensorflow</a:t>
            </a:r>
            <a:r>
              <a:rPr lang="en-IN" sz="2800" dirty="0" smtClean="0"/>
              <a:t> in order to facilitate and speed-up experimentations.</a:t>
            </a:r>
          </a:p>
          <a:p>
            <a:r>
              <a:rPr lang="en-IN" sz="2800" dirty="0" err="1" smtClean="0"/>
              <a:t>Keras</a:t>
            </a:r>
            <a:r>
              <a:rPr lang="en-IN" sz="2800" dirty="0" smtClean="0"/>
              <a:t>:- </a:t>
            </a:r>
            <a:r>
              <a:rPr lang="en-IN" sz="2800" dirty="0" err="1" smtClean="0"/>
              <a:t>Keras</a:t>
            </a:r>
            <a:r>
              <a:rPr lang="en-IN" sz="2800" dirty="0" smtClean="0"/>
              <a:t> is a high-level neural networks API and capable of running on top of </a:t>
            </a:r>
            <a:r>
              <a:rPr lang="en-IN" sz="2800" dirty="0" err="1" smtClean="0"/>
              <a:t>tensorflow</a:t>
            </a:r>
            <a:r>
              <a:rPr lang="en-IN" sz="2800" dirty="0" smtClean="0"/>
              <a:t>, CNTK or </a:t>
            </a:r>
            <a:r>
              <a:rPr lang="en-IN" sz="2800" dirty="0" err="1" smtClean="0"/>
              <a:t>Theano</a:t>
            </a:r>
            <a:r>
              <a:rPr lang="en-IN" sz="2800" dirty="0" smtClean="0"/>
              <a:t>. It allows easy and fast prototyping.</a:t>
            </a:r>
          </a:p>
          <a:p>
            <a:r>
              <a:rPr lang="en-IN" sz="2800" dirty="0" err="1" smtClean="0"/>
              <a:t>Numpy</a:t>
            </a:r>
            <a:r>
              <a:rPr lang="en-IN" sz="2800" dirty="0" smtClean="0"/>
              <a:t>:- It is a core library for scientific computing in python. It provides a high-performance multidimensional array object, and tools for </a:t>
            </a:r>
            <a:r>
              <a:rPr lang="en-IN" sz="2800" dirty="0" err="1" smtClean="0"/>
              <a:t>workingwith</a:t>
            </a:r>
            <a:r>
              <a:rPr lang="en-IN" sz="2800" dirty="0" smtClean="0"/>
              <a:t> these arrays.</a:t>
            </a:r>
          </a:p>
          <a:p>
            <a:r>
              <a:rPr lang="en-IN" sz="2800" dirty="0" err="1" smtClean="0"/>
              <a:t>Matplotlib</a:t>
            </a:r>
            <a:r>
              <a:rPr lang="en-IN" sz="2800" dirty="0" smtClean="0"/>
              <a:t>:- It is a comprehensive library for creating static, animated, and interactive visualizations in python.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TotalTime>
  <Words>810</Words>
  <Application>Microsoft Office PowerPoint</Application>
  <PresentationFormat>On-screen Show (4:3)</PresentationFormat>
  <Paragraphs>93</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Slide 1</vt:lpstr>
      <vt:lpstr>TITLE-  FACE EMOTION ANALYSIS </vt:lpstr>
      <vt:lpstr>INTRODUCTION</vt:lpstr>
      <vt:lpstr>MOTIVATION</vt:lpstr>
      <vt:lpstr>Slide 5</vt:lpstr>
      <vt:lpstr>REVIEW OF LITERATURE</vt:lpstr>
      <vt:lpstr>LITERATURE SURVEY</vt:lpstr>
      <vt:lpstr>TECHNOLOGY USED</vt:lpstr>
      <vt:lpstr>Packages</vt:lpstr>
      <vt:lpstr>Process Flow</vt:lpstr>
      <vt:lpstr>Stochastic Gradient Descent(SGD)</vt:lpstr>
      <vt:lpstr>Algorithm</vt:lpstr>
      <vt:lpstr>Path taken by batch and stochastic gradient descent</vt:lpstr>
      <vt:lpstr>Code ScreenShots</vt:lpstr>
      <vt:lpstr>Slide 15</vt:lpstr>
      <vt:lpstr>Slide 16</vt:lpstr>
      <vt:lpstr>Slide 17</vt:lpstr>
      <vt:lpstr>Slide 18</vt:lpstr>
      <vt:lpstr>Slide 19</vt:lpstr>
      <vt:lpstr>Slide 20</vt:lpstr>
      <vt:lpstr>Slide 21</vt:lpstr>
      <vt:lpstr>ScreenShots of Working Project-</vt:lpstr>
      <vt:lpstr>Slide 23</vt:lpstr>
      <vt:lpstr>Slide 24</vt:lpstr>
      <vt:lpstr>Slide 25</vt:lpstr>
      <vt:lpstr>Challenges </vt:lpstr>
      <vt:lpstr>CONCLUSION AND FUTURE SCOPE</vt:lpstr>
      <vt:lpstr>App and product development </vt:lpstr>
      <vt:lpstr>Improved learning practices  </vt:lpstr>
      <vt:lpstr>Improvised Web Development  </vt:lpstr>
      <vt:lpstr>Immersive Gaming </vt:lpstr>
      <vt:lpstr>References</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REPORT ON- FACE EMOTION ANALYSIS</dc:title>
  <dc:creator>Microsoft</dc:creator>
  <cp:lastModifiedBy>Sameer Ansari</cp:lastModifiedBy>
  <cp:revision>53</cp:revision>
  <dcterms:created xsi:type="dcterms:W3CDTF">2019-08-30T14:38:48Z</dcterms:created>
  <dcterms:modified xsi:type="dcterms:W3CDTF">2020-04-21T06:23:33Z</dcterms:modified>
</cp:coreProperties>
</file>